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481" r:id="rId3"/>
    <p:sldId id="475" r:id="rId4"/>
    <p:sldId id="479" r:id="rId5"/>
    <p:sldId id="446" r:id="rId6"/>
    <p:sldId id="447" r:id="rId7"/>
    <p:sldId id="477" r:id="rId8"/>
    <p:sldId id="472" r:id="rId9"/>
    <p:sldId id="478" r:id="rId10"/>
    <p:sldId id="474" r:id="rId11"/>
    <p:sldId id="480" r:id="rId12"/>
    <p:sldId id="259" r:id="rId13"/>
    <p:sldId id="381" r:id="rId14"/>
    <p:sldId id="294" r:id="rId15"/>
    <p:sldId id="386" r:id="rId16"/>
    <p:sldId id="345" r:id="rId17"/>
  </p:sldIdLst>
  <p:sldSz cx="9144000" cy="6858000" type="screen4x3"/>
  <p:notesSz cx="7010400" cy="9296400"/>
  <p:defaultTextStyle>
    <a:defPPr>
      <a:defRPr lang="en-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CCFF33"/>
    <a:srgbClr val="66FF33"/>
    <a:srgbClr val="800000"/>
    <a:srgbClr val="0099FF"/>
    <a:srgbClr val="FFFF99"/>
    <a:srgbClr val="FFED0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8273" autoAdjust="0"/>
  </p:normalViewPr>
  <p:slideViewPr>
    <p:cSldViewPr showGuides="1">
      <p:cViewPr varScale="1">
        <p:scale>
          <a:sx n="87" d="100"/>
          <a:sy n="87" d="100"/>
        </p:scale>
        <p:origin x="-1260" y="-72"/>
      </p:cViewPr>
      <p:guideLst>
        <p:guide orient="horz" pos="2160"/>
        <p:guide pos="2880"/>
      </p:guideLst>
    </p:cSldViewPr>
  </p:slideViewPr>
  <p:notesTextViewPr>
    <p:cViewPr>
      <p:scale>
        <a:sx n="100" d="100"/>
        <a:sy n="100" d="100"/>
      </p:scale>
      <p:origin x="0" y="0"/>
    </p:cViewPr>
  </p:notesTextViewPr>
  <p:notesViewPr>
    <p:cSldViewPr showGuides="1">
      <p:cViewPr varScale="1">
        <p:scale>
          <a:sx n="68" d="100"/>
          <a:sy n="68" d="100"/>
        </p:scale>
        <p:origin x="-2826" y="-12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CA"/>
          </a:p>
        </p:txBody>
      </p:sp>
      <p:sp>
        <p:nvSpPr>
          <p:cNvPr id="512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CA"/>
          </a:p>
        </p:txBody>
      </p:sp>
      <p:sp>
        <p:nvSpPr>
          <p:cNvPr id="512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CA"/>
          </a:p>
        </p:txBody>
      </p:sp>
      <p:sp>
        <p:nvSpPr>
          <p:cNvPr id="512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E8EAF4D-D91D-4C87-8BC5-9568C38077E1}" type="slidenum">
              <a:rPr lang="en-CA"/>
              <a:pPr/>
              <a:t>‹#›</a:t>
            </a:fld>
            <a:endParaRPr lang="en-CA"/>
          </a:p>
        </p:txBody>
      </p:sp>
    </p:spTree>
    <p:extLst>
      <p:ext uri="{BB962C8B-B14F-4D97-AF65-F5344CB8AC3E}">
        <p14:creationId xmlns:p14="http://schemas.microsoft.com/office/powerpoint/2010/main" val="2060978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CA"/>
          </a:p>
        </p:txBody>
      </p:sp>
      <p:sp>
        <p:nvSpPr>
          <p:cNvPr id="1024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CA"/>
          </a:p>
        </p:txBody>
      </p:sp>
      <p:sp>
        <p:nvSpPr>
          <p:cNvPr id="10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4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CA"/>
          </a:p>
        </p:txBody>
      </p:sp>
      <p:sp>
        <p:nvSpPr>
          <p:cNvPr id="1024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F0651E7-FBC6-43E9-ADB2-2EBF03162B68}" type="slidenum">
              <a:rPr lang="en-CA"/>
              <a:pPr/>
              <a:t>‹#›</a:t>
            </a:fld>
            <a:endParaRPr lang="en-CA"/>
          </a:p>
        </p:txBody>
      </p:sp>
    </p:spTree>
    <p:extLst>
      <p:ext uri="{BB962C8B-B14F-4D97-AF65-F5344CB8AC3E}">
        <p14:creationId xmlns:p14="http://schemas.microsoft.com/office/powerpoint/2010/main" val="15585018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a:noFill/>
          <a:ln/>
        </p:spPr>
        <p:txBody>
          <a:bodyPr/>
          <a:lstStyle/>
          <a:p>
            <a:endParaRPr lang="en-US" dirty="0" smtClean="0">
              <a:ea typeface="ＭＳ Ｐゴシック" pitchFamily="-10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Department</a:t>
            </a:r>
            <a:r>
              <a:rPr lang="en-US" baseline="0" dirty="0" smtClean="0"/>
              <a:t> has a number of initiatives underway in within Inclusive Education and the Association has been involved in as well.</a:t>
            </a:r>
            <a:endParaRPr lang="en-US" dirty="0" smtClean="0"/>
          </a:p>
          <a:p>
            <a:endParaRPr lang="en-US" dirty="0" smtClean="0"/>
          </a:p>
          <a:p>
            <a:r>
              <a:rPr lang="en-US" b="1" dirty="0" smtClean="0"/>
              <a:t>Alberta</a:t>
            </a:r>
            <a:r>
              <a:rPr lang="en-US" b="1" baseline="0" dirty="0" smtClean="0"/>
              <a:t> Education Website Redesign – “Supporting Every Student”</a:t>
            </a:r>
          </a:p>
          <a:p>
            <a:pPr marL="174708" indent="-174708">
              <a:buFont typeface="Arial" pitchFamily="34" charset="0"/>
              <a:buChar char="•"/>
            </a:pPr>
            <a:r>
              <a:rPr lang="en-US" dirty="0">
                <a:latin typeface="+mn-lt"/>
                <a:cs typeface="+mn-cs"/>
              </a:rPr>
              <a:t>Used to have a section called “Special Education” </a:t>
            </a:r>
            <a:endParaRPr lang="en-CA" sz="1100" dirty="0">
              <a:latin typeface="+mn-lt"/>
              <a:cs typeface="+mn-cs"/>
            </a:endParaRPr>
          </a:p>
          <a:p>
            <a:pPr marL="174708" indent="-174708">
              <a:buFont typeface="Arial" pitchFamily="34" charset="0"/>
              <a:buChar char="•"/>
            </a:pPr>
            <a:r>
              <a:rPr lang="en-US" dirty="0">
                <a:latin typeface="+mn-lt"/>
                <a:cs typeface="+mn-cs"/>
              </a:rPr>
              <a:t>Newly designed website is called ‘Supporting Every Student”.   Easy, online access to resources and information.  It is housed under “Administrator” or linked underneath teachers and parents</a:t>
            </a:r>
            <a:endParaRPr lang="en-CA" sz="1100" dirty="0">
              <a:latin typeface="+mn-lt"/>
              <a:cs typeface="+mn-cs"/>
            </a:endParaRPr>
          </a:p>
          <a:p>
            <a:pPr marL="174708" indent="-174708">
              <a:buFont typeface="Arial" pitchFamily="34" charset="0"/>
              <a:buChar char="•"/>
            </a:pPr>
            <a:r>
              <a:rPr lang="en-US" dirty="0">
                <a:latin typeface="+mn-lt"/>
                <a:cs typeface="+mn-cs"/>
              </a:rPr>
              <a:t>6 Areas:</a:t>
            </a:r>
            <a:endParaRPr lang="en-CA" sz="1100" dirty="0">
              <a:latin typeface="+mn-lt"/>
              <a:cs typeface="+mn-cs"/>
            </a:endParaRPr>
          </a:p>
          <a:p>
            <a:pPr marL="698830" lvl="1" indent="-232943">
              <a:buFont typeface="+mj-lt"/>
              <a:buAutoNum type="arabicPeriod"/>
            </a:pPr>
            <a:r>
              <a:rPr lang="en-US" dirty="0">
                <a:latin typeface="+mn-lt"/>
                <a:cs typeface="+mn-cs"/>
              </a:rPr>
              <a:t>Diverse Learning Needs</a:t>
            </a:r>
            <a:endParaRPr lang="en-CA" sz="1100" dirty="0">
              <a:latin typeface="+mn-lt"/>
              <a:cs typeface="+mn-cs"/>
            </a:endParaRPr>
          </a:p>
          <a:p>
            <a:pPr marL="698830" lvl="1" indent="-232943">
              <a:buFont typeface="+mj-lt"/>
              <a:buAutoNum type="arabicPeriod"/>
            </a:pPr>
            <a:r>
              <a:rPr lang="en-US" dirty="0">
                <a:latin typeface="+mn-lt"/>
                <a:cs typeface="+mn-cs"/>
              </a:rPr>
              <a:t>Instructional Supports</a:t>
            </a:r>
            <a:endParaRPr lang="en-CA" sz="1100" dirty="0">
              <a:latin typeface="+mn-lt"/>
              <a:cs typeface="+mn-cs"/>
            </a:endParaRPr>
          </a:p>
          <a:p>
            <a:pPr marL="698830" lvl="1" indent="-232943">
              <a:buFont typeface="+mj-lt"/>
              <a:buAutoNum type="arabicPeriod"/>
            </a:pPr>
            <a:r>
              <a:rPr lang="en-US" dirty="0">
                <a:latin typeface="+mn-lt"/>
                <a:cs typeface="+mn-cs"/>
              </a:rPr>
              <a:t>Engaging Parents</a:t>
            </a:r>
            <a:endParaRPr lang="en-CA" sz="1100" dirty="0">
              <a:latin typeface="+mn-lt"/>
              <a:cs typeface="+mn-cs"/>
            </a:endParaRPr>
          </a:p>
          <a:p>
            <a:pPr marL="698830" lvl="1" indent="-232943">
              <a:buFont typeface="+mj-lt"/>
              <a:buAutoNum type="arabicPeriod"/>
            </a:pPr>
            <a:r>
              <a:rPr lang="en-US" dirty="0">
                <a:latin typeface="+mn-lt"/>
                <a:cs typeface="+mn-cs"/>
              </a:rPr>
              <a:t>Collaboration</a:t>
            </a:r>
            <a:endParaRPr lang="en-CA" sz="1100" dirty="0">
              <a:latin typeface="+mn-lt"/>
              <a:cs typeface="+mn-cs"/>
            </a:endParaRPr>
          </a:p>
          <a:p>
            <a:pPr marL="698830" lvl="1" indent="-232943">
              <a:buFont typeface="+mj-lt"/>
              <a:buAutoNum type="arabicPeriod"/>
            </a:pPr>
            <a:r>
              <a:rPr lang="en-US" dirty="0">
                <a:latin typeface="+mn-lt"/>
                <a:cs typeface="+mn-cs"/>
              </a:rPr>
              <a:t>Creating caring, Respectful and Safe Learning Environments</a:t>
            </a:r>
            <a:endParaRPr lang="en-CA" sz="1100" dirty="0">
              <a:latin typeface="+mn-lt"/>
              <a:cs typeface="+mn-cs"/>
            </a:endParaRPr>
          </a:p>
          <a:p>
            <a:pPr marL="698830" lvl="1" indent="-232943">
              <a:buFont typeface="+mj-lt"/>
              <a:buAutoNum type="arabicPeriod"/>
            </a:pPr>
            <a:r>
              <a:rPr lang="en-US" dirty="0">
                <a:latin typeface="+mn-lt"/>
                <a:cs typeface="+mn-cs"/>
              </a:rPr>
              <a:t>School Leaders</a:t>
            </a:r>
            <a:endParaRPr lang="en-CA" sz="1100" dirty="0">
              <a:latin typeface="+mn-lt"/>
              <a:cs typeface="+mn-cs"/>
            </a:endParaRPr>
          </a:p>
          <a:p>
            <a:pPr marL="174708" indent="-174708">
              <a:buFont typeface="Arial" pitchFamily="34" charset="0"/>
              <a:buChar char="•"/>
            </a:pPr>
            <a:r>
              <a:rPr lang="en-US" dirty="0">
                <a:latin typeface="+mn-lt"/>
                <a:cs typeface="+mn-cs"/>
              </a:rPr>
              <a:t>French version being worked on and have undergone an accessibility review</a:t>
            </a:r>
          </a:p>
          <a:p>
            <a:pPr marL="174708" indent="-174708">
              <a:buFont typeface="Arial" pitchFamily="34" charset="0"/>
              <a:buChar char="•"/>
            </a:pPr>
            <a:endParaRPr lang="en-CA" sz="1100" dirty="0">
              <a:latin typeface="+mn-lt"/>
              <a:cs typeface="+mn-cs"/>
            </a:endParaRPr>
          </a:p>
          <a:p>
            <a:r>
              <a:rPr lang="en-US" b="1" dirty="0" smtClean="0"/>
              <a:t>Regional</a:t>
            </a:r>
            <a:r>
              <a:rPr lang="en-US" b="1" baseline="0" dirty="0" smtClean="0"/>
              <a:t> Collaborative Service Delivery</a:t>
            </a:r>
          </a:p>
          <a:p>
            <a:pPr marL="174708" indent="-174708">
              <a:buFont typeface="Arial" pitchFamily="34" charset="0"/>
              <a:buChar char="•"/>
            </a:pPr>
            <a:r>
              <a:rPr lang="en-US" baseline="0" dirty="0" smtClean="0"/>
              <a:t>In October, Alberta Education hosted a provincial meeting with people from the Education, Health and Human Services sectors to launch the development of a process to create regional collaborative service delivery for students.</a:t>
            </a:r>
          </a:p>
          <a:p>
            <a:pPr marL="174708" indent="-174708">
              <a:buFont typeface="Arial" pitchFamily="34" charset="0"/>
              <a:buChar char="•"/>
            </a:pPr>
            <a:r>
              <a:rPr lang="en-US" baseline="0" dirty="0" smtClean="0"/>
              <a:t>There will be money provided to regions in the province to improve access to services, and enhance the coordination.  The goal is to have different models in each region that will suit local needs and improve service.  </a:t>
            </a:r>
          </a:p>
          <a:p>
            <a:pPr marL="174708" indent="-174708">
              <a:buFont typeface="Arial" pitchFamily="34" charset="0"/>
              <a:buChar char="•"/>
            </a:pPr>
            <a:r>
              <a:rPr lang="en-US" baseline="0" dirty="0" smtClean="0"/>
              <a:t>These models are slated to be in place by September, 2013.</a:t>
            </a:r>
          </a:p>
          <a:p>
            <a:endParaRPr lang="en-US" baseline="0" dirty="0" smtClean="0"/>
          </a:p>
          <a:p>
            <a:r>
              <a:rPr lang="en-US" b="1" baseline="0" dirty="0" smtClean="0"/>
              <a:t>IPPs and IEPT</a:t>
            </a:r>
          </a:p>
          <a:p>
            <a:pPr marL="174708" indent="-174708">
              <a:buFont typeface="Arial" pitchFamily="34" charset="0"/>
              <a:buChar char="•"/>
            </a:pPr>
            <a:r>
              <a:rPr lang="en-US" baseline="0" dirty="0" smtClean="0"/>
              <a:t>The IPP (Individualized Program Plan) process is being reviewed this year at Alberta Education, but for now the current model will stay in place.</a:t>
            </a:r>
          </a:p>
          <a:p>
            <a:pPr marL="174708" indent="-174708">
              <a:buFont typeface="Arial" pitchFamily="34" charset="0"/>
              <a:buChar char="•"/>
            </a:pPr>
            <a:r>
              <a:rPr lang="en-US" baseline="0" dirty="0" smtClean="0"/>
              <a:t>IEPT (Inclusive Education Planning Tool) is in its third year of piloting and the tool was rebuilt over the summer.</a:t>
            </a:r>
          </a:p>
          <a:p>
            <a:pPr marL="174708" indent="-174708">
              <a:buFont typeface="Arial" pitchFamily="34" charset="0"/>
              <a:buChar char="•"/>
            </a:pPr>
            <a:r>
              <a:rPr lang="en-US" baseline="0" dirty="0" smtClean="0"/>
              <a:t>It will become an optional resource on the Learn Alberta website.</a:t>
            </a:r>
          </a:p>
          <a:p>
            <a:pPr marL="174708" indent="-174708">
              <a:buFont typeface="Arial" pitchFamily="34" charset="0"/>
              <a:buChar char="•"/>
            </a:pPr>
            <a:endParaRPr lang="en-US" dirty="0" smtClean="0"/>
          </a:p>
          <a:p>
            <a:r>
              <a:rPr lang="en-US" b="1" dirty="0" smtClean="0"/>
              <a:t>ATA Supports</a:t>
            </a:r>
          </a:p>
          <a:p>
            <a:pPr marL="174708" indent="-174708">
              <a:buFont typeface="Arial" pitchFamily="34" charset="0"/>
              <a:buChar char="•"/>
            </a:pPr>
            <a:r>
              <a:rPr lang="en-US" dirty="0" smtClean="0"/>
              <a:t>The ATA has a workshop series entitled the</a:t>
            </a:r>
            <a:r>
              <a:rPr lang="en-US" baseline="0" dirty="0" smtClean="0"/>
              <a:t> “Inclusive Classrooms and Schools Series”.  There are workshops available on topics such as differentiated instruction, addressing learning disabilities in the inclusive classroom, strategies for struggling students and Universal Design for Learning.  There are also many print and video resources available through the ATA library available to substitute teachers.  </a:t>
            </a:r>
            <a:r>
              <a:rPr lang="en-US" dirty="0" smtClean="0"/>
              <a:t>The Association continues to liaise with the Department and receive and provide information</a:t>
            </a:r>
            <a:r>
              <a:rPr lang="en-US" baseline="0" dirty="0" smtClean="0"/>
              <a:t> from the field and advocates on behalf of members.</a:t>
            </a:r>
          </a:p>
          <a:p>
            <a:pPr marL="174708" indent="-174708">
              <a:buFont typeface="Arial" pitchFamily="34" charset="0"/>
              <a:buChar char="•"/>
            </a:pPr>
            <a:r>
              <a:rPr lang="en-US" baseline="0" dirty="0" smtClean="0"/>
              <a:t>The ATA Special Education Council continues to be very active and has regionals across the province.  PD can be accessed through these regionals and the council has a newly designed website to provide information to members.  If you tweet, you can follow them at @</a:t>
            </a:r>
            <a:r>
              <a:rPr lang="en-US" baseline="0" dirty="0" err="1" smtClean="0"/>
              <a:t>atasped</a:t>
            </a:r>
            <a:r>
              <a:rPr lang="en-US" baseline="0" dirty="0" smtClean="0"/>
              <a:t> or #</a:t>
            </a:r>
            <a:r>
              <a:rPr lang="en-US" baseline="0" dirty="0" err="1" smtClean="0"/>
              <a:t>atasped</a:t>
            </a:r>
            <a:endParaRPr lang="en-US" baseline="0" dirty="0" smtClean="0"/>
          </a:p>
          <a:p>
            <a:pPr marL="174708" indent="-174708">
              <a:buFont typeface="Arial" pitchFamily="34" charset="0"/>
              <a:buChar char="•"/>
            </a:pPr>
            <a:endParaRPr lang="en-US" baseline="0" dirty="0" smtClean="0"/>
          </a:p>
          <a:p>
            <a:pPr marL="174708" indent="-174708">
              <a:buFont typeface="Arial" pitchFamily="34" charset="0"/>
              <a:buChar char="•"/>
            </a:pPr>
            <a:r>
              <a:rPr lang="en-US" baseline="0" dirty="0" smtClean="0"/>
              <a:t>Inclusive education is in various stages of implementation, and it will continue to be “messy”.  If members have concerns they can contact the Association for support. </a:t>
            </a:r>
          </a:p>
          <a:p>
            <a:endParaRPr lang="en-US" dirty="0" smtClean="0"/>
          </a:p>
          <a:p>
            <a:endParaRPr lang="en-CA" dirty="0"/>
          </a:p>
        </p:txBody>
      </p:sp>
      <p:sp>
        <p:nvSpPr>
          <p:cNvPr id="4" name="Slide Number Placeholder 3"/>
          <p:cNvSpPr>
            <a:spLocks noGrp="1"/>
          </p:cNvSpPr>
          <p:nvPr>
            <p:ph type="sldNum" sz="quarter" idx="10"/>
          </p:nvPr>
        </p:nvSpPr>
        <p:spPr/>
        <p:txBody>
          <a:bodyPr/>
          <a:lstStyle/>
          <a:p>
            <a:fld id="{E10A6001-A074-4112-B46E-126573C0F4D0}" type="slidenum">
              <a:rPr lang="en-CA" smtClean="0"/>
              <a:t>10</a:t>
            </a:fld>
            <a:endParaRPr lang="en-CA"/>
          </a:p>
        </p:txBody>
      </p:sp>
    </p:spTree>
    <p:extLst>
      <p:ext uri="{BB962C8B-B14F-4D97-AF65-F5344CB8AC3E}">
        <p14:creationId xmlns:p14="http://schemas.microsoft.com/office/powerpoint/2010/main" val="1107761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Department</a:t>
            </a:r>
            <a:r>
              <a:rPr lang="en-US" baseline="0" dirty="0" smtClean="0"/>
              <a:t> has a number of initiatives underway in within Inclusive Education and the Association has been involved in as well.</a:t>
            </a:r>
            <a:endParaRPr lang="en-US" dirty="0" smtClean="0"/>
          </a:p>
          <a:p>
            <a:endParaRPr lang="en-US" dirty="0" smtClean="0"/>
          </a:p>
          <a:p>
            <a:r>
              <a:rPr lang="en-US" b="1" dirty="0" smtClean="0"/>
              <a:t>Alberta</a:t>
            </a:r>
            <a:r>
              <a:rPr lang="en-US" b="1" baseline="0" dirty="0" smtClean="0"/>
              <a:t> Education Website Redesign – “Supporting Every Student”</a:t>
            </a:r>
          </a:p>
          <a:p>
            <a:pPr marL="174708" indent="-174708">
              <a:buFont typeface="Arial" pitchFamily="34" charset="0"/>
              <a:buChar char="•"/>
            </a:pPr>
            <a:r>
              <a:rPr lang="en-US" dirty="0">
                <a:latin typeface="+mn-lt"/>
                <a:cs typeface="+mn-cs"/>
              </a:rPr>
              <a:t>Used to have a section called “Special Education” </a:t>
            </a:r>
            <a:endParaRPr lang="en-CA" sz="1100" dirty="0">
              <a:latin typeface="+mn-lt"/>
              <a:cs typeface="+mn-cs"/>
            </a:endParaRPr>
          </a:p>
          <a:p>
            <a:pPr marL="174708" indent="-174708">
              <a:buFont typeface="Arial" pitchFamily="34" charset="0"/>
              <a:buChar char="•"/>
            </a:pPr>
            <a:r>
              <a:rPr lang="en-US" dirty="0">
                <a:latin typeface="+mn-lt"/>
                <a:cs typeface="+mn-cs"/>
              </a:rPr>
              <a:t>Newly designed website is called ‘Supporting Every Student”.   Easy, online access to resources and information.  It is housed under “Administrator” or linked underneath teachers and parents</a:t>
            </a:r>
            <a:endParaRPr lang="en-CA" sz="1100" dirty="0">
              <a:latin typeface="+mn-lt"/>
              <a:cs typeface="+mn-cs"/>
            </a:endParaRPr>
          </a:p>
          <a:p>
            <a:pPr marL="174708" indent="-174708">
              <a:buFont typeface="Arial" pitchFamily="34" charset="0"/>
              <a:buChar char="•"/>
            </a:pPr>
            <a:r>
              <a:rPr lang="en-US" dirty="0">
                <a:latin typeface="+mn-lt"/>
                <a:cs typeface="+mn-cs"/>
              </a:rPr>
              <a:t>6 Areas:</a:t>
            </a:r>
            <a:endParaRPr lang="en-CA" sz="1100" dirty="0">
              <a:latin typeface="+mn-lt"/>
              <a:cs typeface="+mn-cs"/>
            </a:endParaRPr>
          </a:p>
          <a:p>
            <a:pPr marL="698830" lvl="1" indent="-232943">
              <a:buFont typeface="+mj-lt"/>
              <a:buAutoNum type="arabicPeriod"/>
            </a:pPr>
            <a:r>
              <a:rPr lang="en-US" dirty="0">
                <a:latin typeface="+mn-lt"/>
                <a:cs typeface="+mn-cs"/>
              </a:rPr>
              <a:t>Diverse Learning Needs</a:t>
            </a:r>
            <a:endParaRPr lang="en-CA" sz="1100" dirty="0">
              <a:latin typeface="+mn-lt"/>
              <a:cs typeface="+mn-cs"/>
            </a:endParaRPr>
          </a:p>
          <a:p>
            <a:pPr marL="698830" lvl="1" indent="-232943">
              <a:buFont typeface="+mj-lt"/>
              <a:buAutoNum type="arabicPeriod"/>
            </a:pPr>
            <a:r>
              <a:rPr lang="en-US" dirty="0">
                <a:latin typeface="+mn-lt"/>
                <a:cs typeface="+mn-cs"/>
              </a:rPr>
              <a:t>Instructional Supports</a:t>
            </a:r>
            <a:endParaRPr lang="en-CA" sz="1100" dirty="0">
              <a:latin typeface="+mn-lt"/>
              <a:cs typeface="+mn-cs"/>
            </a:endParaRPr>
          </a:p>
          <a:p>
            <a:pPr marL="698830" lvl="1" indent="-232943">
              <a:buFont typeface="+mj-lt"/>
              <a:buAutoNum type="arabicPeriod"/>
            </a:pPr>
            <a:r>
              <a:rPr lang="en-US" dirty="0">
                <a:latin typeface="+mn-lt"/>
                <a:cs typeface="+mn-cs"/>
              </a:rPr>
              <a:t>Engaging Parents</a:t>
            </a:r>
            <a:endParaRPr lang="en-CA" sz="1100" dirty="0">
              <a:latin typeface="+mn-lt"/>
              <a:cs typeface="+mn-cs"/>
            </a:endParaRPr>
          </a:p>
          <a:p>
            <a:pPr marL="698830" lvl="1" indent="-232943">
              <a:buFont typeface="+mj-lt"/>
              <a:buAutoNum type="arabicPeriod"/>
            </a:pPr>
            <a:r>
              <a:rPr lang="en-US" dirty="0">
                <a:latin typeface="+mn-lt"/>
                <a:cs typeface="+mn-cs"/>
              </a:rPr>
              <a:t>Collaboration</a:t>
            </a:r>
            <a:endParaRPr lang="en-CA" sz="1100" dirty="0">
              <a:latin typeface="+mn-lt"/>
              <a:cs typeface="+mn-cs"/>
            </a:endParaRPr>
          </a:p>
          <a:p>
            <a:pPr marL="698830" lvl="1" indent="-232943">
              <a:buFont typeface="+mj-lt"/>
              <a:buAutoNum type="arabicPeriod"/>
            </a:pPr>
            <a:r>
              <a:rPr lang="en-US" dirty="0">
                <a:latin typeface="+mn-lt"/>
                <a:cs typeface="+mn-cs"/>
              </a:rPr>
              <a:t>Creating caring, Respectful and Safe Learning Environments</a:t>
            </a:r>
            <a:endParaRPr lang="en-CA" sz="1100" dirty="0">
              <a:latin typeface="+mn-lt"/>
              <a:cs typeface="+mn-cs"/>
            </a:endParaRPr>
          </a:p>
          <a:p>
            <a:pPr marL="698830" lvl="1" indent="-232943">
              <a:buFont typeface="+mj-lt"/>
              <a:buAutoNum type="arabicPeriod"/>
            </a:pPr>
            <a:r>
              <a:rPr lang="en-US" dirty="0">
                <a:latin typeface="+mn-lt"/>
                <a:cs typeface="+mn-cs"/>
              </a:rPr>
              <a:t>School Leaders</a:t>
            </a:r>
            <a:endParaRPr lang="en-CA" sz="1100" dirty="0">
              <a:latin typeface="+mn-lt"/>
              <a:cs typeface="+mn-cs"/>
            </a:endParaRPr>
          </a:p>
          <a:p>
            <a:pPr marL="174708" indent="-174708">
              <a:buFont typeface="Arial" pitchFamily="34" charset="0"/>
              <a:buChar char="•"/>
            </a:pPr>
            <a:r>
              <a:rPr lang="en-US" dirty="0">
                <a:latin typeface="+mn-lt"/>
                <a:cs typeface="+mn-cs"/>
              </a:rPr>
              <a:t>French version being worked on and have undergone an accessibility review</a:t>
            </a:r>
          </a:p>
          <a:p>
            <a:pPr marL="174708" indent="-174708">
              <a:buFont typeface="Arial" pitchFamily="34" charset="0"/>
              <a:buChar char="•"/>
            </a:pPr>
            <a:endParaRPr lang="en-CA" sz="1100" dirty="0">
              <a:latin typeface="+mn-lt"/>
              <a:cs typeface="+mn-cs"/>
            </a:endParaRPr>
          </a:p>
          <a:p>
            <a:r>
              <a:rPr lang="en-US" b="1" dirty="0" smtClean="0"/>
              <a:t>Regional</a:t>
            </a:r>
            <a:r>
              <a:rPr lang="en-US" b="1" baseline="0" dirty="0" smtClean="0"/>
              <a:t> Collaborative Service Delivery</a:t>
            </a:r>
          </a:p>
          <a:p>
            <a:pPr marL="174708" indent="-174708">
              <a:buFont typeface="Arial" pitchFamily="34" charset="0"/>
              <a:buChar char="•"/>
            </a:pPr>
            <a:r>
              <a:rPr lang="en-US" baseline="0" dirty="0" smtClean="0"/>
              <a:t>In October, Alberta Education hosted a provincial meeting with people from the Education, Health and Human Services sectors to launch the development of a process to create regional collaborative service delivery for students.</a:t>
            </a:r>
          </a:p>
          <a:p>
            <a:pPr marL="174708" indent="-174708">
              <a:buFont typeface="Arial" pitchFamily="34" charset="0"/>
              <a:buChar char="•"/>
            </a:pPr>
            <a:r>
              <a:rPr lang="en-US" baseline="0" dirty="0" smtClean="0"/>
              <a:t>There will be money provided to regions in the province to improve access to services, and enhance the coordination.  The goal is to have different models in each region that will suit local needs and improve service.  </a:t>
            </a:r>
          </a:p>
          <a:p>
            <a:pPr marL="174708" indent="-174708">
              <a:buFont typeface="Arial" pitchFamily="34" charset="0"/>
              <a:buChar char="•"/>
            </a:pPr>
            <a:r>
              <a:rPr lang="en-US" baseline="0" dirty="0" smtClean="0"/>
              <a:t>These models are slated to be in place by September, 2013.</a:t>
            </a:r>
          </a:p>
          <a:p>
            <a:endParaRPr lang="en-US" baseline="0" dirty="0" smtClean="0"/>
          </a:p>
          <a:p>
            <a:r>
              <a:rPr lang="en-US" b="1" baseline="0" dirty="0" smtClean="0"/>
              <a:t>IPPs and IEPT</a:t>
            </a:r>
          </a:p>
          <a:p>
            <a:pPr marL="174708" indent="-174708">
              <a:buFont typeface="Arial" pitchFamily="34" charset="0"/>
              <a:buChar char="•"/>
            </a:pPr>
            <a:r>
              <a:rPr lang="en-US" baseline="0" dirty="0" smtClean="0"/>
              <a:t>The IPP (Individualized Program Plan) process is being reviewed this year at Alberta Education, but for now the current model will stay in place.</a:t>
            </a:r>
          </a:p>
          <a:p>
            <a:pPr marL="174708" indent="-174708">
              <a:buFont typeface="Arial" pitchFamily="34" charset="0"/>
              <a:buChar char="•"/>
            </a:pPr>
            <a:r>
              <a:rPr lang="en-US" baseline="0" dirty="0" smtClean="0"/>
              <a:t>IEPT (Inclusive Education Planning Tool) is in its third year of piloting and the tool was rebuilt over the summer.</a:t>
            </a:r>
          </a:p>
          <a:p>
            <a:pPr marL="174708" indent="-174708">
              <a:buFont typeface="Arial" pitchFamily="34" charset="0"/>
              <a:buChar char="•"/>
            </a:pPr>
            <a:r>
              <a:rPr lang="en-US" baseline="0" dirty="0" smtClean="0"/>
              <a:t>It will become an optional resource on the Learn Alberta website.</a:t>
            </a:r>
          </a:p>
          <a:p>
            <a:pPr marL="174708" indent="-174708">
              <a:buFont typeface="Arial" pitchFamily="34" charset="0"/>
              <a:buChar char="•"/>
            </a:pPr>
            <a:endParaRPr lang="en-US" dirty="0" smtClean="0"/>
          </a:p>
          <a:p>
            <a:r>
              <a:rPr lang="en-US" b="1" dirty="0" smtClean="0"/>
              <a:t>ATA Supports</a:t>
            </a:r>
          </a:p>
          <a:p>
            <a:pPr marL="174708" indent="-174708">
              <a:buFont typeface="Arial" pitchFamily="34" charset="0"/>
              <a:buChar char="•"/>
            </a:pPr>
            <a:r>
              <a:rPr lang="en-US" dirty="0" smtClean="0"/>
              <a:t>The ATA has a workshop series entitled the</a:t>
            </a:r>
            <a:r>
              <a:rPr lang="en-US" baseline="0" dirty="0" smtClean="0"/>
              <a:t> “Inclusive Classrooms and Schools Series”.  There are workshops available on topics such as differentiated instruction, addressing learning disabilities in the inclusive classroom, strategies for struggling students and Universal Design for Learning.  There are also many print and video resources available through the ATA library available to substitute teachers.  </a:t>
            </a:r>
            <a:r>
              <a:rPr lang="en-US" dirty="0" smtClean="0"/>
              <a:t>The Association continues to liaise with the Department and receive and provide information</a:t>
            </a:r>
            <a:r>
              <a:rPr lang="en-US" baseline="0" dirty="0" smtClean="0"/>
              <a:t> from the field and advocates on behalf of members.</a:t>
            </a:r>
          </a:p>
          <a:p>
            <a:pPr marL="174708" indent="-174708">
              <a:buFont typeface="Arial" pitchFamily="34" charset="0"/>
              <a:buChar char="•"/>
            </a:pPr>
            <a:r>
              <a:rPr lang="en-US" baseline="0" dirty="0" smtClean="0"/>
              <a:t>The ATA Special Education Council continues to be very active and has regionals across the province.  PD can be accessed through these regionals and the council has a newly designed website to provide information to members.  If you tweet, you can follow them at @</a:t>
            </a:r>
            <a:r>
              <a:rPr lang="en-US" baseline="0" dirty="0" err="1" smtClean="0"/>
              <a:t>atasped</a:t>
            </a:r>
            <a:r>
              <a:rPr lang="en-US" baseline="0" dirty="0" smtClean="0"/>
              <a:t> or #</a:t>
            </a:r>
            <a:r>
              <a:rPr lang="en-US" baseline="0" dirty="0" err="1" smtClean="0"/>
              <a:t>atasped</a:t>
            </a:r>
            <a:endParaRPr lang="en-US" baseline="0" dirty="0" smtClean="0"/>
          </a:p>
          <a:p>
            <a:pPr marL="174708" indent="-174708">
              <a:buFont typeface="Arial" pitchFamily="34" charset="0"/>
              <a:buChar char="•"/>
            </a:pPr>
            <a:endParaRPr lang="en-US" baseline="0" dirty="0" smtClean="0"/>
          </a:p>
          <a:p>
            <a:pPr marL="174708" indent="-174708">
              <a:buFont typeface="Arial" pitchFamily="34" charset="0"/>
              <a:buChar char="•"/>
            </a:pPr>
            <a:r>
              <a:rPr lang="en-US" baseline="0" dirty="0" smtClean="0"/>
              <a:t>Inclusive education is in various stages of implementation, and it will continue to be “messy”.  If members have concerns they can contact the Association for support. </a:t>
            </a:r>
          </a:p>
          <a:p>
            <a:endParaRPr lang="en-US" dirty="0" smtClean="0"/>
          </a:p>
          <a:p>
            <a:endParaRPr lang="en-CA" dirty="0"/>
          </a:p>
        </p:txBody>
      </p:sp>
      <p:sp>
        <p:nvSpPr>
          <p:cNvPr id="4" name="Slide Number Placeholder 3"/>
          <p:cNvSpPr>
            <a:spLocks noGrp="1"/>
          </p:cNvSpPr>
          <p:nvPr>
            <p:ph type="sldNum" sz="quarter" idx="10"/>
          </p:nvPr>
        </p:nvSpPr>
        <p:spPr/>
        <p:txBody>
          <a:bodyPr/>
          <a:lstStyle/>
          <a:p>
            <a:fld id="{E10A6001-A074-4112-B46E-126573C0F4D0}" type="slidenum">
              <a:rPr lang="en-CA" smtClean="0">
                <a:solidFill>
                  <a:prstClr val="black"/>
                </a:solidFill>
              </a:rPr>
              <a:pPr/>
              <a:t>11</a:t>
            </a:fld>
            <a:endParaRPr lang="en-CA">
              <a:solidFill>
                <a:prstClr val="black"/>
              </a:solidFill>
            </a:endParaRPr>
          </a:p>
        </p:txBody>
      </p:sp>
    </p:spTree>
    <p:extLst>
      <p:ext uri="{BB962C8B-B14F-4D97-AF65-F5344CB8AC3E}">
        <p14:creationId xmlns:p14="http://schemas.microsoft.com/office/powerpoint/2010/main" val="1107761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F0651E7-FBC6-43E9-ADB2-2EBF03162B68}" type="slidenum">
              <a:rPr lang="en-CA" smtClean="0"/>
              <a:pPr/>
              <a:t>12</a:t>
            </a:fld>
            <a:endParaRPr lang="en-CA"/>
          </a:p>
        </p:txBody>
      </p:sp>
    </p:spTree>
    <p:extLst>
      <p:ext uri="{BB962C8B-B14F-4D97-AF65-F5344CB8AC3E}">
        <p14:creationId xmlns:p14="http://schemas.microsoft.com/office/powerpoint/2010/main" val="634412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1F0B83F-FB97-43C7-89ED-C766BCCBBB24}" type="slidenum">
              <a:rPr lang="en-US" smtClean="0"/>
              <a:pPr>
                <a:defRPr/>
              </a:pPr>
              <a:t>13</a:t>
            </a:fld>
            <a:endParaRPr lang="en-US" dirty="0"/>
          </a:p>
        </p:txBody>
      </p:sp>
    </p:spTree>
    <p:extLst>
      <p:ext uri="{BB962C8B-B14F-4D97-AF65-F5344CB8AC3E}">
        <p14:creationId xmlns:p14="http://schemas.microsoft.com/office/powerpoint/2010/main" val="2028452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F0651E7-FBC6-43E9-ADB2-2EBF03162B68}" type="slidenum">
              <a:rPr lang="en-CA" smtClean="0"/>
              <a:pPr/>
              <a:t>14</a:t>
            </a:fld>
            <a:endParaRPr lang="en-CA"/>
          </a:p>
        </p:txBody>
      </p:sp>
    </p:spTree>
    <p:extLst>
      <p:ext uri="{BB962C8B-B14F-4D97-AF65-F5344CB8AC3E}">
        <p14:creationId xmlns:p14="http://schemas.microsoft.com/office/powerpoint/2010/main" val="1742125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1F0B83F-FB97-43C7-89ED-C766BCCBBB24}" type="slidenum">
              <a:rPr lang="en-US" smtClean="0"/>
              <a:pPr>
                <a:defRPr/>
              </a:pPr>
              <a:t>15</a:t>
            </a:fld>
            <a:endParaRPr lang="en-US" dirty="0"/>
          </a:p>
        </p:txBody>
      </p:sp>
    </p:spTree>
    <p:extLst>
      <p:ext uri="{BB962C8B-B14F-4D97-AF65-F5344CB8AC3E}">
        <p14:creationId xmlns:p14="http://schemas.microsoft.com/office/powerpoint/2010/main" val="1983828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F0651E7-FBC6-43E9-ADB2-2EBF03162B68}" type="slidenum">
              <a:rPr lang="en-CA" smtClean="0"/>
              <a:pPr/>
              <a:t>16</a:t>
            </a:fld>
            <a:endParaRPr lang="en-CA"/>
          </a:p>
        </p:txBody>
      </p:sp>
    </p:spTree>
    <p:extLst>
      <p:ext uri="{BB962C8B-B14F-4D97-AF65-F5344CB8AC3E}">
        <p14:creationId xmlns:p14="http://schemas.microsoft.com/office/powerpoint/2010/main" val="368392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F0651E7-FBC6-43E9-ADB2-2EBF03162B68}" type="slidenum">
              <a:rPr lang="en-CA" smtClean="0">
                <a:solidFill>
                  <a:prstClr val="black"/>
                </a:solidFill>
              </a:rPr>
              <a:pPr/>
              <a:t>2</a:t>
            </a:fld>
            <a:endParaRPr lang="en-CA">
              <a:solidFill>
                <a:prstClr val="black"/>
              </a:solidFill>
            </a:endParaRPr>
          </a:p>
        </p:txBody>
      </p:sp>
    </p:spTree>
    <p:extLst>
      <p:ext uri="{BB962C8B-B14F-4D97-AF65-F5344CB8AC3E}">
        <p14:creationId xmlns:p14="http://schemas.microsoft.com/office/powerpoint/2010/main" val="398989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F0651E7-FBC6-43E9-ADB2-2EBF03162B68}" type="slidenum">
              <a:rPr lang="en-CA" smtClean="0"/>
              <a:pPr/>
              <a:t>3</a:t>
            </a:fld>
            <a:endParaRPr lang="en-CA"/>
          </a:p>
        </p:txBody>
      </p:sp>
    </p:spTree>
    <p:extLst>
      <p:ext uri="{BB962C8B-B14F-4D97-AF65-F5344CB8AC3E}">
        <p14:creationId xmlns:p14="http://schemas.microsoft.com/office/powerpoint/2010/main" val="1671440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F0651E7-FBC6-43E9-ADB2-2EBF03162B68}" type="slidenum">
              <a:rPr lang="en-CA" smtClean="0"/>
              <a:pPr/>
              <a:t>4</a:t>
            </a:fld>
            <a:endParaRPr lang="en-CA"/>
          </a:p>
        </p:txBody>
      </p:sp>
    </p:spTree>
    <p:extLst>
      <p:ext uri="{BB962C8B-B14F-4D97-AF65-F5344CB8AC3E}">
        <p14:creationId xmlns:p14="http://schemas.microsoft.com/office/powerpoint/2010/main" val="2006645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F0651E7-FBC6-43E9-ADB2-2EBF03162B68}" type="slidenum">
              <a:rPr lang="en-CA" smtClean="0"/>
              <a:pPr/>
              <a:t>5</a:t>
            </a:fld>
            <a:endParaRPr lang="en-CA"/>
          </a:p>
        </p:txBody>
      </p:sp>
    </p:spTree>
    <p:extLst>
      <p:ext uri="{BB962C8B-B14F-4D97-AF65-F5344CB8AC3E}">
        <p14:creationId xmlns:p14="http://schemas.microsoft.com/office/powerpoint/2010/main" val="1263982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F0651E7-FBC6-43E9-ADB2-2EBF03162B68}" type="slidenum">
              <a:rPr lang="en-CA" smtClean="0"/>
              <a:pPr/>
              <a:t>6</a:t>
            </a:fld>
            <a:endParaRPr lang="en-CA"/>
          </a:p>
        </p:txBody>
      </p:sp>
    </p:spTree>
    <p:extLst>
      <p:ext uri="{BB962C8B-B14F-4D97-AF65-F5344CB8AC3E}">
        <p14:creationId xmlns:p14="http://schemas.microsoft.com/office/powerpoint/2010/main" val="2968290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F0651E7-FBC6-43E9-ADB2-2EBF03162B68}" type="slidenum">
              <a:rPr lang="en-CA" smtClean="0"/>
              <a:pPr/>
              <a:t>7</a:t>
            </a:fld>
            <a:endParaRPr lang="en-CA"/>
          </a:p>
        </p:txBody>
      </p:sp>
    </p:spTree>
    <p:extLst>
      <p:ext uri="{BB962C8B-B14F-4D97-AF65-F5344CB8AC3E}">
        <p14:creationId xmlns:p14="http://schemas.microsoft.com/office/powerpoint/2010/main" val="1263982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F0651E7-FBC6-43E9-ADB2-2EBF03162B68}" type="slidenum">
              <a:rPr lang="en-CA" smtClean="0"/>
              <a:pPr/>
              <a:t>8</a:t>
            </a:fld>
            <a:endParaRPr lang="en-CA"/>
          </a:p>
        </p:txBody>
      </p:sp>
    </p:spTree>
    <p:extLst>
      <p:ext uri="{BB962C8B-B14F-4D97-AF65-F5344CB8AC3E}">
        <p14:creationId xmlns:p14="http://schemas.microsoft.com/office/powerpoint/2010/main" val="4287988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F0651E7-FBC6-43E9-ADB2-2EBF03162B68}" type="slidenum">
              <a:rPr lang="en-CA" smtClean="0"/>
              <a:pPr/>
              <a:t>9</a:t>
            </a:fld>
            <a:endParaRPr lang="en-CA"/>
          </a:p>
        </p:txBody>
      </p:sp>
    </p:spTree>
    <p:extLst>
      <p:ext uri="{BB962C8B-B14F-4D97-AF65-F5344CB8AC3E}">
        <p14:creationId xmlns:p14="http://schemas.microsoft.com/office/powerpoint/2010/main" val="2694110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59412"/>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459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baseline="0">
                <a:solidFill>
                  <a:schemeClr val="bg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Rectangle 3"/>
          <p:cNvSpPr>
            <a:spLocks noGrp="1" noChangeArrowheads="1"/>
          </p:cNvSpPr>
          <p:nvPr>
            <p:ph type="body" idx="1"/>
          </p:nvPr>
        </p:nvSpPr>
        <p:spPr bwMode="auto">
          <a:xfrm>
            <a:off x="457200" y="1600200"/>
            <a:ext cx="8229600" cy="413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pic>
        <p:nvPicPr>
          <p:cNvPr id="1031" name="Picture 7" descr="COOR71a Bottom"/>
          <p:cNvPicPr>
            <a:picLocks noChangeAspect="1" noChangeArrowheads="1"/>
          </p:cNvPicPr>
          <p:nvPr/>
        </p:nvPicPr>
        <p:blipFill>
          <a:blip r:embed="rId14" cstate="print"/>
          <a:srcRect/>
          <a:stretch>
            <a:fillRect/>
          </a:stretch>
        </p:blipFill>
        <p:spPr bwMode="auto">
          <a:xfrm>
            <a:off x="0" y="6113463"/>
            <a:ext cx="9144000" cy="7445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rgbClr val="FFED01"/>
          </a:solidFill>
          <a:latin typeface="Arial" charset="0"/>
          <a:cs typeface="Arial" charset="0"/>
        </a:defRPr>
      </a:lvl2pPr>
      <a:lvl3pPr algn="ctr" rtl="0" eaLnBrk="1" fontAlgn="base" hangingPunct="1">
        <a:spcBef>
          <a:spcPct val="0"/>
        </a:spcBef>
        <a:spcAft>
          <a:spcPct val="0"/>
        </a:spcAft>
        <a:defRPr sz="4400">
          <a:solidFill>
            <a:srgbClr val="FFED01"/>
          </a:solidFill>
          <a:latin typeface="Arial" charset="0"/>
          <a:cs typeface="Arial" charset="0"/>
        </a:defRPr>
      </a:lvl3pPr>
      <a:lvl4pPr algn="ctr" rtl="0" eaLnBrk="1" fontAlgn="base" hangingPunct="1">
        <a:spcBef>
          <a:spcPct val="0"/>
        </a:spcBef>
        <a:spcAft>
          <a:spcPct val="0"/>
        </a:spcAft>
        <a:defRPr sz="4400">
          <a:solidFill>
            <a:srgbClr val="FFED01"/>
          </a:solidFill>
          <a:latin typeface="Arial" charset="0"/>
          <a:cs typeface="Arial" charset="0"/>
        </a:defRPr>
      </a:lvl4pPr>
      <a:lvl5pPr algn="ctr" rtl="0" eaLnBrk="1" fontAlgn="base" hangingPunct="1">
        <a:spcBef>
          <a:spcPct val="0"/>
        </a:spcBef>
        <a:spcAft>
          <a:spcPct val="0"/>
        </a:spcAft>
        <a:defRPr sz="4400">
          <a:solidFill>
            <a:srgbClr val="FFED01"/>
          </a:solidFill>
          <a:latin typeface="Arial" charset="0"/>
          <a:cs typeface="Arial" charset="0"/>
        </a:defRPr>
      </a:lvl5pPr>
      <a:lvl6pPr marL="457200" algn="ctr" rtl="0" eaLnBrk="1" fontAlgn="base" hangingPunct="1">
        <a:spcBef>
          <a:spcPct val="0"/>
        </a:spcBef>
        <a:spcAft>
          <a:spcPct val="0"/>
        </a:spcAft>
        <a:defRPr sz="4400">
          <a:solidFill>
            <a:srgbClr val="FFED01"/>
          </a:solidFill>
          <a:latin typeface="Arial" charset="0"/>
          <a:cs typeface="Arial" charset="0"/>
        </a:defRPr>
      </a:lvl6pPr>
      <a:lvl7pPr marL="914400" algn="ctr" rtl="0" eaLnBrk="1" fontAlgn="base" hangingPunct="1">
        <a:spcBef>
          <a:spcPct val="0"/>
        </a:spcBef>
        <a:spcAft>
          <a:spcPct val="0"/>
        </a:spcAft>
        <a:defRPr sz="4400">
          <a:solidFill>
            <a:srgbClr val="FFED01"/>
          </a:solidFill>
          <a:latin typeface="Arial" charset="0"/>
          <a:cs typeface="Arial" charset="0"/>
        </a:defRPr>
      </a:lvl7pPr>
      <a:lvl8pPr marL="1371600" algn="ctr" rtl="0" eaLnBrk="1" fontAlgn="base" hangingPunct="1">
        <a:spcBef>
          <a:spcPct val="0"/>
        </a:spcBef>
        <a:spcAft>
          <a:spcPct val="0"/>
        </a:spcAft>
        <a:defRPr sz="4400">
          <a:solidFill>
            <a:srgbClr val="FFED01"/>
          </a:solidFill>
          <a:latin typeface="Arial" charset="0"/>
          <a:cs typeface="Arial" charset="0"/>
        </a:defRPr>
      </a:lvl8pPr>
      <a:lvl9pPr marL="1828800" algn="ctr" rtl="0" eaLnBrk="1" fontAlgn="base" hangingPunct="1">
        <a:spcBef>
          <a:spcPct val="0"/>
        </a:spcBef>
        <a:spcAft>
          <a:spcPct val="0"/>
        </a:spcAft>
        <a:defRPr sz="4400">
          <a:solidFill>
            <a:srgbClr val="FFED0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rgbClr val="FFED01"/>
          </a:solidFill>
          <a:latin typeface="+mn-lt"/>
          <a:ea typeface="+mn-ea"/>
          <a:cs typeface="+mn-cs"/>
        </a:defRPr>
      </a:lvl1pPr>
      <a:lvl2pPr marL="742950" indent="-285750" algn="l" rtl="0" eaLnBrk="1" fontAlgn="base" hangingPunct="1">
        <a:spcBef>
          <a:spcPct val="20000"/>
        </a:spcBef>
        <a:spcAft>
          <a:spcPct val="0"/>
        </a:spcAft>
        <a:buChar char="–"/>
        <a:defRPr sz="2800">
          <a:solidFill>
            <a:srgbClr val="FFED01"/>
          </a:solidFill>
          <a:latin typeface="+mn-lt"/>
          <a:cs typeface="+mn-cs"/>
        </a:defRPr>
      </a:lvl2pPr>
      <a:lvl3pPr marL="1143000" indent="-228600" algn="l" rtl="0" eaLnBrk="1" fontAlgn="base" hangingPunct="1">
        <a:spcBef>
          <a:spcPct val="20000"/>
        </a:spcBef>
        <a:spcAft>
          <a:spcPct val="0"/>
        </a:spcAft>
        <a:buChar char="•"/>
        <a:defRPr sz="2400">
          <a:solidFill>
            <a:srgbClr val="FFED01"/>
          </a:solidFill>
          <a:latin typeface="+mn-lt"/>
          <a:cs typeface="+mn-cs"/>
        </a:defRPr>
      </a:lvl3pPr>
      <a:lvl4pPr marL="1600200" indent="-228600" algn="l" rtl="0" eaLnBrk="1" fontAlgn="base" hangingPunct="1">
        <a:spcBef>
          <a:spcPct val="20000"/>
        </a:spcBef>
        <a:spcAft>
          <a:spcPct val="0"/>
        </a:spcAft>
        <a:buChar char="–"/>
        <a:defRPr sz="2000">
          <a:solidFill>
            <a:srgbClr val="FFED01"/>
          </a:solidFill>
          <a:latin typeface="+mn-lt"/>
          <a:cs typeface="+mn-cs"/>
        </a:defRPr>
      </a:lvl4pPr>
      <a:lvl5pPr marL="2057400" indent="-228600" algn="l" rtl="0" eaLnBrk="1" fontAlgn="base" hangingPunct="1">
        <a:spcBef>
          <a:spcPct val="20000"/>
        </a:spcBef>
        <a:spcAft>
          <a:spcPct val="0"/>
        </a:spcAft>
        <a:buChar char="»"/>
        <a:defRPr sz="2000">
          <a:solidFill>
            <a:srgbClr val="FFED01"/>
          </a:solidFill>
          <a:latin typeface="+mn-lt"/>
          <a:cs typeface="+mn-cs"/>
        </a:defRPr>
      </a:lvl5pPr>
      <a:lvl6pPr marL="2514600" indent="-228600" algn="l" rtl="0" eaLnBrk="1" fontAlgn="base" hangingPunct="1">
        <a:spcBef>
          <a:spcPct val="20000"/>
        </a:spcBef>
        <a:spcAft>
          <a:spcPct val="0"/>
        </a:spcAft>
        <a:buChar char="»"/>
        <a:defRPr sz="2000">
          <a:solidFill>
            <a:srgbClr val="FFED01"/>
          </a:solidFill>
          <a:latin typeface="+mn-lt"/>
          <a:cs typeface="+mn-cs"/>
        </a:defRPr>
      </a:lvl6pPr>
      <a:lvl7pPr marL="2971800" indent="-228600" algn="l" rtl="0" eaLnBrk="1" fontAlgn="base" hangingPunct="1">
        <a:spcBef>
          <a:spcPct val="20000"/>
        </a:spcBef>
        <a:spcAft>
          <a:spcPct val="0"/>
        </a:spcAft>
        <a:buChar char="»"/>
        <a:defRPr sz="2000">
          <a:solidFill>
            <a:srgbClr val="FFED01"/>
          </a:solidFill>
          <a:latin typeface="+mn-lt"/>
          <a:cs typeface="+mn-cs"/>
        </a:defRPr>
      </a:lvl7pPr>
      <a:lvl8pPr marL="3429000" indent="-228600" algn="l" rtl="0" eaLnBrk="1" fontAlgn="base" hangingPunct="1">
        <a:spcBef>
          <a:spcPct val="20000"/>
        </a:spcBef>
        <a:spcAft>
          <a:spcPct val="0"/>
        </a:spcAft>
        <a:buChar char="»"/>
        <a:defRPr sz="2000">
          <a:solidFill>
            <a:srgbClr val="FFED01"/>
          </a:solidFill>
          <a:latin typeface="+mn-lt"/>
          <a:cs typeface="+mn-cs"/>
        </a:defRPr>
      </a:lvl8pPr>
      <a:lvl9pPr marL="3886200" indent="-228600" algn="l" rtl="0" eaLnBrk="1" fontAlgn="base" hangingPunct="1">
        <a:spcBef>
          <a:spcPct val="20000"/>
        </a:spcBef>
        <a:spcAft>
          <a:spcPct val="0"/>
        </a:spcAft>
        <a:buChar char="»"/>
        <a:defRPr sz="2000">
          <a:solidFill>
            <a:srgbClr val="FFED0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ducation.alberta.ca/inclus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specialeducation.ab.c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egacy.teachers.ab.ca/SiteCollectionDocuments/ATA/Publications/Research/PD-86-21%20Impact%20of%20Digital%20Technologies.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education.alberta.ca/admin/technology.asp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education.alberta.c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learnalberta.ca/Home.aspx" TargetMode="External"/><Relationship Id="rId5" Type="http://schemas.openxmlformats.org/officeDocument/2006/relationships/hyperlink" Target="http://www.education.alberta.ca/media/449109/impshed_ref.pdf" TargetMode="External"/><Relationship Id="rId4" Type="http://schemas.openxmlformats.org/officeDocument/2006/relationships/hyperlink" Target="http://www.education.alberta.ca/media/449087/impshed.pdf"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learnalberta.ca/" TargetMode="External"/><Relationship Id="rId3" Type="http://schemas.openxmlformats.org/officeDocument/2006/relationships/hyperlink" Target="http://www.education.alberta.ca/teachers/program/wellness-education.aspx" TargetMode="External"/><Relationship Id="rId7" Type="http://schemas.openxmlformats.org/officeDocument/2006/relationships/hyperlink" Target="http://www.education.alberta.ca/francais/admin/franco.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education.alberta.ca/teachers/program/off-campus.aspx" TargetMode="External"/><Relationship Id="rId5" Type="http://schemas.openxmlformats.org/officeDocument/2006/relationships/hyperlink" Target="http://www.education.alberta.ca/media/945780/cadrem_12.pdf" TargetMode="External"/><Relationship Id="rId4" Type="http://schemas.openxmlformats.org/officeDocument/2006/relationships/hyperlink" Target="http://www.education.alberta.ca/media/1124068/framework_kto12well.pdf" TargetMode="External"/><Relationship Id="rId9" Type="http://schemas.openxmlformats.org/officeDocument/2006/relationships/hyperlink" Target="http://www.learnalberta.ca/content/eslapb/index.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ducation.alberta.ca/teachers/resources/connection.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education.alberta.ca/apps/connection/subscribe_en.asp"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albertapd.ca/" TargetMode="External"/><Relationship Id="rId3" Type="http://schemas.openxmlformats.org/officeDocument/2006/relationships/hyperlink" Target="http://education.alberta.ca/" TargetMode="External"/><Relationship Id="rId7" Type="http://schemas.openxmlformats.org/officeDocument/2006/relationships/hyperlink" Target="http://www.2learn.c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aac.ab.ca/" TargetMode="External"/><Relationship Id="rId5" Type="http://schemas.openxmlformats.org/officeDocument/2006/relationships/hyperlink" Target="https://legacy.teachers.ab.ca/Pages/home.aspx" TargetMode="External"/><Relationship Id="rId4" Type="http://schemas.openxmlformats.org/officeDocument/2006/relationships/hyperlink" Target="http://www.arpdc.ab.ca/" TargetMode="External"/><Relationship Id="rId9" Type="http://schemas.openxmlformats.org/officeDocument/2006/relationships/hyperlink" Target="http://www.essentialconditions.ca/"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mailto:dmcrae@carcpd.ab.ca" TargetMode="External"/><Relationship Id="rId13" Type="http://schemas.openxmlformats.org/officeDocument/2006/relationships/hyperlink" Target="http://people.uleth.ca/~sapdc/" TargetMode="External"/><Relationship Id="rId3" Type="http://schemas.openxmlformats.org/officeDocument/2006/relationships/hyperlink" Target="mailto:karen.egge@gppsd.ab.ca" TargetMode="External"/><Relationship Id="rId7" Type="http://schemas.openxmlformats.org/officeDocument/2006/relationships/hyperlink" Target="http://www.learning-network.org/" TargetMode="External"/><Relationship Id="rId12" Type="http://schemas.openxmlformats.org/officeDocument/2006/relationships/hyperlink" Target="mailto:jody.rutherford@sapdc.ca" TargetMode="External"/><Relationship Id="rId2" Type="http://schemas.openxmlformats.org/officeDocument/2006/relationships/notesSlide" Target="../notesSlides/notesSlide16.xml"/><Relationship Id="rId16"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hyperlink" Target="http://www.crcpd.ab.ca/" TargetMode="External"/><Relationship Id="rId11" Type="http://schemas.openxmlformats.org/officeDocument/2006/relationships/hyperlink" Target="http://www.cpfpp.ab.ca/" TargetMode="External"/><Relationship Id="rId5" Type="http://schemas.openxmlformats.org/officeDocument/2006/relationships/hyperlink" Target="mailto:jhoeft@crcpd.ab.ca" TargetMode="External"/><Relationship Id="rId15" Type="http://schemas.openxmlformats.org/officeDocument/2006/relationships/hyperlink" Target="http://www.erlc.ca/" TargetMode="External"/><Relationship Id="rId10" Type="http://schemas.openxmlformats.org/officeDocument/2006/relationships/hyperlink" Target="mailto:mlemire@cpfpp.ab.ca" TargetMode="External"/><Relationship Id="rId4" Type="http://schemas.openxmlformats.org/officeDocument/2006/relationships/hyperlink" Target="http://www.nrlc.net/" TargetMode="External"/><Relationship Id="rId9" Type="http://schemas.openxmlformats.org/officeDocument/2006/relationships/hyperlink" Target="http://www.carcpd.ab.ca/" TargetMode="External"/><Relationship Id="rId14" Type="http://schemas.openxmlformats.org/officeDocument/2006/relationships/hyperlink" Target="mailto:val.olekshy@erlc.c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egacy.teachers.ab.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legacy.teachers.ab.ca/SiteCollectionDocuments/ATA/Publications/Research/PD-86-26%20A%20Great%20School%20for%20All-Transforming%20Education%20in%20Alberta.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468313" y="2627313"/>
            <a:ext cx="7920037" cy="1944687"/>
          </a:xfrm>
          <a:prstGeom prst="rect">
            <a:avLst/>
          </a:prstGeom>
          <a:noFill/>
          <a:ln w="9525">
            <a:noFill/>
            <a:miter lim="800000"/>
            <a:headEnd/>
            <a:tailEnd/>
          </a:ln>
        </p:spPr>
        <p:txBody>
          <a:bodyPr/>
          <a:lstStyle/>
          <a:p>
            <a:pPr algn="ctr">
              <a:spcBef>
                <a:spcPct val="20000"/>
              </a:spcBef>
              <a:buFont typeface="Arial" charset="0"/>
              <a:buNone/>
              <a:defRPr/>
            </a:pPr>
            <a:endParaRPr lang="en-US" b="1" dirty="0">
              <a:effectLst>
                <a:outerShdw blurRad="38100" dist="38100" dir="2700000" algn="tl">
                  <a:srgbClr val="C0C0C0"/>
                </a:outerShdw>
              </a:effectLst>
              <a:latin typeface="Calibri" pitchFamily="34" charset="0"/>
            </a:endParaRPr>
          </a:p>
        </p:txBody>
      </p:sp>
      <p:sp>
        <p:nvSpPr>
          <p:cNvPr id="3" name="Rectangle 2"/>
          <p:cNvSpPr/>
          <p:nvPr/>
        </p:nvSpPr>
        <p:spPr>
          <a:xfrm>
            <a:off x="497657" y="519043"/>
            <a:ext cx="8064127" cy="5201424"/>
          </a:xfrm>
          <a:prstGeom prst="rect">
            <a:avLst/>
          </a:prstGeom>
        </p:spPr>
        <p:txBody>
          <a:bodyPr wrap="square">
            <a:spAutoFit/>
          </a:bodyPr>
          <a:lstStyle/>
          <a:p>
            <a:pPr algn="ctr"/>
            <a:r>
              <a:rPr lang="en-US" sz="5400" b="1" dirty="0" smtClean="0">
                <a:solidFill>
                  <a:schemeClr val="bg1"/>
                </a:solidFill>
                <a:latin typeface="+mj-lt"/>
              </a:rPr>
              <a:t>Curriculum and Program Update </a:t>
            </a:r>
          </a:p>
          <a:p>
            <a:pPr algn="ctr"/>
            <a:endParaRPr lang="en-US" sz="4000" b="1" dirty="0">
              <a:solidFill>
                <a:schemeClr val="bg1"/>
              </a:solidFill>
              <a:latin typeface="Garamond" pitchFamily="18" charset="0"/>
            </a:endParaRPr>
          </a:p>
          <a:p>
            <a:pPr algn="ctr"/>
            <a:r>
              <a:rPr lang="en-US" sz="4000" b="1" dirty="0">
                <a:solidFill>
                  <a:srgbClr val="FFFF00"/>
                </a:solidFill>
                <a:latin typeface="+mj-lt"/>
              </a:rPr>
              <a:t>SUBSTITUTE </a:t>
            </a:r>
            <a:r>
              <a:rPr lang="en-US" sz="4000" b="1" dirty="0" smtClean="0">
                <a:solidFill>
                  <a:srgbClr val="FFFF00"/>
                </a:solidFill>
                <a:latin typeface="+mj-lt"/>
              </a:rPr>
              <a:t>TEACHERS’ </a:t>
            </a:r>
            <a:r>
              <a:rPr lang="en-US" sz="4000" b="1" dirty="0">
                <a:solidFill>
                  <a:srgbClr val="FFFF00"/>
                </a:solidFill>
                <a:latin typeface="+mj-lt"/>
              </a:rPr>
              <a:t>CONFERENCE</a:t>
            </a:r>
          </a:p>
          <a:p>
            <a:pPr algn="ctr"/>
            <a:endParaRPr lang="en-US" sz="3200" b="1" dirty="0" smtClean="0">
              <a:solidFill>
                <a:schemeClr val="bg1"/>
              </a:solidFill>
              <a:latin typeface="+mj-lt"/>
            </a:endParaRPr>
          </a:p>
          <a:p>
            <a:pPr algn="ctr"/>
            <a:r>
              <a:rPr lang="en-US" sz="3200" b="1" dirty="0" smtClean="0">
                <a:solidFill>
                  <a:schemeClr val="bg1"/>
                </a:solidFill>
                <a:latin typeface="+mj-lt"/>
              </a:rPr>
              <a:t>Michael F Podlosky</a:t>
            </a:r>
          </a:p>
          <a:p>
            <a:pPr algn="ctr"/>
            <a:r>
              <a:rPr lang="en-US" sz="4000" b="1" dirty="0" smtClean="0">
                <a:solidFill>
                  <a:schemeClr val="bg1"/>
                </a:solidFill>
                <a:latin typeface="+mj-lt"/>
              </a:rPr>
              <a:t>2012 10 20</a:t>
            </a:r>
            <a:endParaRPr lang="en-US" sz="4000" b="1" dirty="0">
              <a:solidFill>
                <a:schemeClr val="bg1"/>
              </a:solidFill>
              <a:latin typeface="+mj-lt"/>
            </a:endParaRPr>
          </a:p>
        </p:txBody>
      </p:sp>
    </p:spTree>
    <p:extLst>
      <p:ext uri="{BB962C8B-B14F-4D97-AF65-F5344CB8AC3E}">
        <p14:creationId xmlns:p14="http://schemas.microsoft.com/office/powerpoint/2010/main" val="305109046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052736"/>
          </a:xfrm>
        </p:spPr>
        <p:txBody>
          <a:bodyPr/>
          <a:lstStyle/>
          <a:p>
            <a:r>
              <a:rPr lang="en-US" sz="3600" b="1" dirty="0" smtClean="0"/>
              <a:t>Inclusive Education</a:t>
            </a:r>
            <a:endParaRPr lang="en-CA" sz="3600" b="1" dirty="0"/>
          </a:p>
        </p:txBody>
      </p:sp>
      <p:sp>
        <p:nvSpPr>
          <p:cNvPr id="5" name="Content Placeholder 4"/>
          <p:cNvSpPr>
            <a:spLocks noGrp="1"/>
          </p:cNvSpPr>
          <p:nvPr>
            <p:ph idx="1"/>
          </p:nvPr>
        </p:nvSpPr>
        <p:spPr>
          <a:xfrm>
            <a:off x="457200" y="1124744"/>
            <a:ext cx="8229600" cy="4896544"/>
          </a:xfrm>
        </p:spPr>
        <p:txBody>
          <a:bodyPr>
            <a:normAutofit fontScale="85000" lnSpcReduction="20000"/>
          </a:bodyPr>
          <a:lstStyle/>
          <a:p>
            <a:pPr>
              <a:lnSpc>
                <a:spcPct val="120000"/>
              </a:lnSpc>
            </a:pPr>
            <a:r>
              <a:rPr lang="en-US" dirty="0" smtClean="0"/>
              <a:t>Alberta</a:t>
            </a:r>
            <a:r>
              <a:rPr lang="en-US" baseline="0" dirty="0" smtClean="0"/>
              <a:t> Education Website</a:t>
            </a:r>
          </a:p>
          <a:p>
            <a:pPr lvl="1">
              <a:lnSpc>
                <a:spcPct val="120000"/>
              </a:lnSpc>
            </a:pPr>
            <a:r>
              <a:rPr lang="en-US" u="sng" dirty="0">
                <a:hlinkClick r:id="rId3"/>
              </a:rPr>
              <a:t>www.education.alberta.ca/inclusion</a:t>
            </a:r>
            <a:r>
              <a:rPr lang="en-US" u="sng" dirty="0"/>
              <a:t> </a:t>
            </a:r>
          </a:p>
          <a:p>
            <a:pPr>
              <a:lnSpc>
                <a:spcPct val="120000"/>
              </a:lnSpc>
            </a:pPr>
            <a:r>
              <a:rPr lang="en-US" dirty="0" smtClean="0">
                <a:solidFill>
                  <a:srgbClr val="FFFF00"/>
                </a:solidFill>
              </a:rPr>
              <a:t>IPPs</a:t>
            </a:r>
            <a:r>
              <a:rPr lang="en-US" dirty="0" smtClean="0"/>
              <a:t> being reviewed this year and </a:t>
            </a:r>
            <a:r>
              <a:rPr lang="en-US" dirty="0" smtClean="0">
                <a:solidFill>
                  <a:srgbClr val="FFFF00"/>
                </a:solidFill>
              </a:rPr>
              <a:t>Inclusive Education Planning Tool </a:t>
            </a:r>
            <a:r>
              <a:rPr lang="en-US" dirty="0" smtClean="0"/>
              <a:t>in third year of piloting</a:t>
            </a:r>
          </a:p>
          <a:p>
            <a:pPr>
              <a:lnSpc>
                <a:spcPct val="120000"/>
              </a:lnSpc>
            </a:pPr>
            <a:r>
              <a:rPr lang="en-US" dirty="0" smtClean="0"/>
              <a:t>Regional Collaborative Service Delivery</a:t>
            </a:r>
          </a:p>
          <a:p>
            <a:pPr>
              <a:lnSpc>
                <a:spcPct val="120000"/>
              </a:lnSpc>
            </a:pPr>
            <a:r>
              <a:rPr lang="en-US" dirty="0" smtClean="0">
                <a:solidFill>
                  <a:srgbClr val="FFFF00"/>
                </a:solidFill>
              </a:rPr>
              <a:t>ATA Supports: </a:t>
            </a:r>
            <a:r>
              <a:rPr lang="en-US" dirty="0" smtClean="0"/>
              <a:t>Workshops, Library, information and advocacy</a:t>
            </a:r>
          </a:p>
          <a:p>
            <a:pPr>
              <a:lnSpc>
                <a:spcPct val="120000"/>
              </a:lnSpc>
            </a:pPr>
            <a:r>
              <a:rPr lang="en-US" dirty="0" smtClean="0">
                <a:solidFill>
                  <a:srgbClr val="FFFF00"/>
                </a:solidFill>
              </a:rPr>
              <a:t>Special Education Council  </a:t>
            </a:r>
            <a:r>
              <a:rPr lang="en-US" dirty="0" smtClean="0">
                <a:hlinkClick r:id="rId4"/>
              </a:rPr>
              <a:t>www.specialeducation.ab.ca</a:t>
            </a:r>
            <a:r>
              <a:rPr lang="en-US" dirty="0" smtClean="0"/>
              <a:t> @</a:t>
            </a:r>
            <a:r>
              <a:rPr lang="en-US" dirty="0" err="1" smtClean="0"/>
              <a:t>atasped</a:t>
            </a:r>
            <a:r>
              <a:rPr lang="en-US" dirty="0" smtClean="0"/>
              <a:t> #</a:t>
            </a:r>
            <a:r>
              <a:rPr lang="en-US" dirty="0" err="1" smtClean="0"/>
              <a:t>atasped</a:t>
            </a:r>
            <a:endParaRPr lang="en-US" dirty="0" smtClean="0"/>
          </a:p>
          <a:p>
            <a:pPr marL="0" indent="0">
              <a:buNone/>
            </a:pPr>
            <a:r>
              <a:rPr lang="en-US" dirty="0" smtClean="0"/>
              <a:t> </a:t>
            </a:r>
            <a:endParaRPr lang="en-CA" dirty="0"/>
          </a:p>
        </p:txBody>
      </p:sp>
    </p:spTree>
    <p:extLst>
      <p:ext uri="{BB962C8B-B14F-4D97-AF65-F5344CB8AC3E}">
        <p14:creationId xmlns:p14="http://schemas.microsoft.com/office/powerpoint/2010/main" val="388548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052736"/>
          </a:xfrm>
        </p:spPr>
        <p:txBody>
          <a:bodyPr/>
          <a:lstStyle/>
          <a:p>
            <a:r>
              <a:rPr lang="en-US" sz="3600" b="1" dirty="0" smtClean="0"/>
              <a:t>School Technologies </a:t>
            </a:r>
            <a:endParaRPr lang="en-CA" sz="3600" b="1" dirty="0"/>
          </a:p>
        </p:txBody>
      </p:sp>
      <p:sp>
        <p:nvSpPr>
          <p:cNvPr id="5" name="Content Placeholder 4"/>
          <p:cNvSpPr>
            <a:spLocks noGrp="1"/>
          </p:cNvSpPr>
          <p:nvPr>
            <p:ph idx="1"/>
          </p:nvPr>
        </p:nvSpPr>
        <p:spPr>
          <a:xfrm>
            <a:off x="107504" y="1124744"/>
            <a:ext cx="8784976" cy="4392488"/>
          </a:xfrm>
        </p:spPr>
        <p:txBody>
          <a:bodyPr>
            <a:normAutofit fontScale="85000" lnSpcReduction="20000"/>
          </a:bodyPr>
          <a:lstStyle/>
          <a:p>
            <a:pPr>
              <a:lnSpc>
                <a:spcPct val="120000"/>
              </a:lnSpc>
            </a:pPr>
            <a:r>
              <a:rPr lang="en-US" dirty="0" smtClean="0"/>
              <a:t>Cautious of learning technologies as the primary driver of education transformation</a:t>
            </a:r>
          </a:p>
          <a:p>
            <a:pPr>
              <a:lnSpc>
                <a:spcPct val="120000"/>
              </a:lnSpc>
            </a:pPr>
            <a:r>
              <a:rPr lang="en-US" dirty="0" smtClean="0"/>
              <a:t>ATA investigating </a:t>
            </a:r>
            <a:r>
              <a:rPr lang="en-US" dirty="0" smtClean="0"/>
              <a:t>impact of technology on teaching and learning</a:t>
            </a:r>
          </a:p>
          <a:p>
            <a:pPr lvl="1">
              <a:lnSpc>
                <a:spcPct val="120000"/>
              </a:lnSpc>
            </a:pPr>
            <a:r>
              <a:rPr lang="en-US" dirty="0">
                <a:hlinkClick r:id="rId3"/>
              </a:rPr>
              <a:t>http://</a:t>
            </a:r>
            <a:r>
              <a:rPr lang="en-US" dirty="0" smtClean="0">
                <a:hlinkClick r:id="rId3"/>
              </a:rPr>
              <a:t>www.teachers.ab.ca/SiteCollectionDocuments/ATA/Publications/Research-Updates/PD-86-21%20Impact%20of%20Digital%20Technologies.pdf</a:t>
            </a:r>
            <a:endParaRPr lang="en-US" dirty="0" smtClean="0"/>
          </a:p>
          <a:p>
            <a:pPr>
              <a:lnSpc>
                <a:spcPct val="120000"/>
              </a:lnSpc>
            </a:pPr>
            <a:r>
              <a:rPr lang="en-US" dirty="0" smtClean="0"/>
              <a:t>Alberta Education revising learning and technology policy framework</a:t>
            </a:r>
          </a:p>
          <a:p>
            <a:pPr lvl="1">
              <a:lnSpc>
                <a:spcPct val="120000"/>
              </a:lnSpc>
            </a:pPr>
            <a:r>
              <a:rPr lang="en-CA" dirty="0" smtClean="0">
                <a:hlinkClick r:id="rId4"/>
              </a:rPr>
              <a:t>http</a:t>
            </a:r>
            <a:r>
              <a:rPr lang="en-CA" dirty="0">
                <a:hlinkClick r:id="rId4"/>
              </a:rPr>
              <a:t>://</a:t>
            </a:r>
            <a:r>
              <a:rPr lang="en-CA" dirty="0" smtClean="0">
                <a:hlinkClick r:id="rId4"/>
              </a:rPr>
              <a:t>education.alberta.ca/admin/technology.aspx</a:t>
            </a:r>
            <a:endParaRPr lang="en-US" dirty="0"/>
          </a:p>
          <a:p>
            <a:pPr marL="457200" lvl="1" indent="0">
              <a:lnSpc>
                <a:spcPct val="120000"/>
              </a:lnSpc>
              <a:buNone/>
            </a:pPr>
            <a:endParaRPr lang="en-CA" dirty="0"/>
          </a:p>
        </p:txBody>
      </p:sp>
    </p:spTree>
    <p:extLst>
      <p:ext uri="{BB962C8B-B14F-4D97-AF65-F5344CB8AC3E}">
        <p14:creationId xmlns:p14="http://schemas.microsoft.com/office/powerpoint/2010/main" val="3343640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274638"/>
            <a:ext cx="8229600" cy="1143000"/>
          </a:xfrm>
        </p:spPr>
        <p:txBody>
          <a:bodyPr/>
          <a:lstStyle/>
          <a:p>
            <a:r>
              <a:rPr lang="en-US" sz="3200" b="1" dirty="0" smtClean="0"/>
              <a:t>2012/2013 Programs of Study – </a:t>
            </a:r>
            <a:br>
              <a:rPr lang="en-US" sz="3200" b="1" dirty="0" smtClean="0"/>
            </a:br>
            <a:r>
              <a:rPr lang="en-US" sz="3200" b="1" dirty="0" smtClean="0"/>
              <a:t>Links and Schedules</a:t>
            </a:r>
            <a:endParaRPr lang="en-US" sz="3200" b="1" dirty="0"/>
          </a:p>
        </p:txBody>
      </p:sp>
      <p:sp>
        <p:nvSpPr>
          <p:cNvPr id="3" name="Content Placeholder 2"/>
          <p:cNvSpPr>
            <a:spLocks noGrp="1"/>
          </p:cNvSpPr>
          <p:nvPr>
            <p:ph idx="1"/>
          </p:nvPr>
        </p:nvSpPr>
        <p:spPr>
          <a:xfrm>
            <a:off x="395536" y="1412776"/>
            <a:ext cx="8568952" cy="4133850"/>
          </a:xfrm>
        </p:spPr>
        <p:txBody>
          <a:bodyPr/>
          <a:lstStyle/>
          <a:p>
            <a:pPr>
              <a:spcAft>
                <a:spcPts val="600"/>
              </a:spcAft>
              <a:buNone/>
            </a:pPr>
            <a:r>
              <a:rPr lang="en-US" sz="2000" dirty="0" smtClean="0"/>
              <a:t>Overall information on Alberta Education Website at </a:t>
            </a:r>
            <a:r>
              <a:rPr lang="en-US" sz="2000" dirty="0" smtClean="0">
                <a:hlinkClick r:id="rId3"/>
              </a:rPr>
              <a:t>http://education.alberta.ca/</a:t>
            </a:r>
            <a:endParaRPr lang="en-US" sz="2000" dirty="0" smtClean="0"/>
          </a:p>
          <a:p>
            <a:pPr>
              <a:spcAft>
                <a:spcPts val="600"/>
              </a:spcAft>
            </a:pPr>
            <a:r>
              <a:rPr lang="en-US" sz="2000" dirty="0" smtClean="0"/>
              <a:t>26 Programs of Study </a:t>
            </a:r>
          </a:p>
          <a:p>
            <a:r>
              <a:rPr lang="en-US" sz="2000" dirty="0" smtClean="0"/>
              <a:t>Implementation schedule and quick reference chart for 2012–2013</a:t>
            </a:r>
          </a:p>
          <a:p>
            <a:pPr lvl="1">
              <a:spcAft>
                <a:spcPts val="600"/>
              </a:spcAft>
              <a:buClr>
                <a:schemeClr val="accent1">
                  <a:lumMod val="50000"/>
                </a:schemeClr>
              </a:buClr>
            </a:pPr>
            <a:r>
              <a:rPr lang="en-CA" sz="2000" u="sng" dirty="0" smtClean="0">
                <a:hlinkClick r:id="rId4" tooltip="http://www.education.alberta.ca/media/449087/impshed.pdf"/>
              </a:rPr>
              <a:t>www.education.alberta.ca/media/449087/impshed.pd</a:t>
            </a:r>
            <a:r>
              <a:rPr lang="en-CA" sz="1600" u="sng" dirty="0" smtClean="0">
                <a:hlinkClick r:id="rId4" tooltip="http://www.education.alberta.ca/media/449087/impshed.pdf"/>
              </a:rPr>
              <a:t>f</a:t>
            </a:r>
            <a:r>
              <a:rPr lang="en-CA" sz="1600" dirty="0" smtClean="0"/>
              <a:t> </a:t>
            </a:r>
            <a:r>
              <a:rPr lang="en-CA" sz="1600" dirty="0" smtClean="0">
                <a:solidFill>
                  <a:schemeClr val="bg1"/>
                </a:solidFill>
              </a:rPr>
              <a:t>and </a:t>
            </a:r>
            <a:r>
              <a:rPr lang="en-CA" sz="2000" u="sng" dirty="0" smtClean="0">
                <a:hlinkClick r:id="rId5" tooltip="http://www.education.alberta.ca/media/449109/impshed_ref.pdf"/>
              </a:rPr>
              <a:t>www.education.alberta.ca/media/449109/impshed_ref.pd</a:t>
            </a:r>
            <a:r>
              <a:rPr lang="en-CA" sz="1600" u="sng" dirty="0" smtClean="0">
                <a:hlinkClick r:id="rId5" tooltip="http://www.education.alberta.ca/media/449109/impshed_ref.pdf"/>
              </a:rPr>
              <a:t>f</a:t>
            </a:r>
            <a:r>
              <a:rPr lang="en-CA" sz="1600" dirty="0" smtClean="0"/>
              <a:t>. </a:t>
            </a:r>
            <a:endParaRPr lang="en-US" sz="1600" dirty="0" smtClean="0"/>
          </a:p>
          <a:p>
            <a:pPr>
              <a:spcAft>
                <a:spcPts val="600"/>
              </a:spcAft>
            </a:pPr>
            <a:r>
              <a:rPr lang="en-US" sz="2000" dirty="0" smtClean="0"/>
              <a:t>Learn Alberta</a:t>
            </a:r>
          </a:p>
          <a:p>
            <a:pPr lvl="1">
              <a:buClr>
                <a:schemeClr val="accent1">
                  <a:lumMod val="50000"/>
                </a:schemeClr>
              </a:buClr>
            </a:pPr>
            <a:r>
              <a:rPr lang="en-US" sz="2000" dirty="0" smtClean="0">
                <a:hlinkClick r:id="rId6"/>
              </a:rPr>
              <a:t>http</a:t>
            </a:r>
            <a:r>
              <a:rPr lang="en-US" sz="2000" dirty="0">
                <a:hlinkClick r:id="rId6"/>
              </a:rPr>
              <a:t>://</a:t>
            </a:r>
            <a:r>
              <a:rPr lang="en-US" sz="2000" dirty="0" smtClean="0">
                <a:hlinkClick r:id="rId6"/>
              </a:rPr>
              <a:t>www.learnalberta.ca/Home.aspx</a:t>
            </a:r>
            <a:endParaRPr lang="en-US" sz="2000" dirty="0" smtClean="0"/>
          </a:p>
          <a:p>
            <a:pPr marL="457200" lvl="1" indent="0">
              <a:buNone/>
            </a:pPr>
            <a:endParaRPr lang="en-US" sz="1600" dirty="0" smtClean="0"/>
          </a:p>
          <a:p>
            <a:pPr algn="ctr">
              <a:buNone/>
            </a:pPr>
            <a:r>
              <a:rPr lang="en-US" sz="2400" b="1" dirty="0" smtClean="0">
                <a:solidFill>
                  <a:schemeClr val="bg1"/>
                </a:solidFill>
                <a:latin typeface="+mj-lt"/>
                <a:cs typeface="Times New Roman" pitchFamily="18" charset="0"/>
              </a:rPr>
              <a:t>To be connected toll-free inside Alberta dial 310–0000</a:t>
            </a:r>
          </a:p>
          <a:p>
            <a:pPr>
              <a:buNone/>
            </a:pPr>
            <a:endParaRPr lang="en-US" dirty="0"/>
          </a:p>
        </p:txBody>
      </p:sp>
    </p:spTree>
    <p:extLst>
      <p:ext uri="{BB962C8B-B14F-4D97-AF65-F5344CB8AC3E}">
        <p14:creationId xmlns:p14="http://schemas.microsoft.com/office/powerpoint/2010/main" val="2091941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008112"/>
          </a:xfrm>
        </p:spPr>
        <p:txBody>
          <a:bodyPr/>
          <a:lstStyle/>
          <a:p>
            <a:r>
              <a:rPr lang="en-US" sz="3600" b="1" dirty="0" smtClean="0"/>
              <a:t>Education Updates</a:t>
            </a:r>
            <a:endParaRPr lang="en-US" sz="3600" b="1" dirty="0"/>
          </a:p>
        </p:txBody>
      </p:sp>
      <p:sp>
        <p:nvSpPr>
          <p:cNvPr id="3" name="Content Placeholder 2"/>
          <p:cNvSpPr>
            <a:spLocks noGrp="1"/>
          </p:cNvSpPr>
          <p:nvPr>
            <p:ph idx="1"/>
          </p:nvPr>
        </p:nvSpPr>
        <p:spPr>
          <a:xfrm>
            <a:off x="457200" y="1340768"/>
            <a:ext cx="8229600" cy="4393282"/>
          </a:xfrm>
        </p:spPr>
        <p:txBody>
          <a:bodyPr/>
          <a:lstStyle/>
          <a:p>
            <a:pPr>
              <a:buNone/>
            </a:pPr>
            <a:r>
              <a:rPr lang="en-US" sz="1600" b="1" u="sng" dirty="0" smtClean="0"/>
              <a:t>K–12 Wellness Education</a:t>
            </a:r>
            <a:r>
              <a:rPr lang="en-US" sz="1600" b="1" dirty="0" smtClean="0"/>
              <a:t>: Information</a:t>
            </a:r>
            <a:r>
              <a:rPr lang="en-US" sz="1600" b="1" dirty="0"/>
              <a:t> </a:t>
            </a:r>
            <a:r>
              <a:rPr lang="en-US" sz="1600" b="1" dirty="0" smtClean="0"/>
              <a:t>can be found on the Education website at </a:t>
            </a:r>
            <a:r>
              <a:rPr lang="en-US" sz="1600" b="1" u="sng" dirty="0" smtClean="0">
                <a:hlinkClick r:id="rId3"/>
              </a:rPr>
              <a:t>www.education.alberta.ca/teachers/program/wellness-education.aspx</a:t>
            </a:r>
            <a:endParaRPr lang="en-US" sz="1600" b="1" dirty="0" smtClean="0"/>
          </a:p>
          <a:p>
            <a:pPr>
              <a:buNone/>
            </a:pPr>
            <a:endParaRPr lang="en-US" sz="1600" b="1" i="1" u="sng" dirty="0" smtClean="0"/>
          </a:p>
          <a:p>
            <a:pPr>
              <a:buNone/>
            </a:pPr>
            <a:r>
              <a:rPr lang="en-US" sz="1600" b="1" i="1" u="sng" dirty="0" smtClean="0"/>
              <a:t>Framework for Kindergarten to Grade 12 Wellness Education</a:t>
            </a:r>
            <a:r>
              <a:rPr lang="en-US" sz="1600" b="1" u="sng" dirty="0" smtClean="0"/>
              <a:t> </a:t>
            </a:r>
            <a:r>
              <a:rPr lang="en-US" sz="1600" b="1" dirty="0" smtClean="0"/>
              <a:t>is available online in English at </a:t>
            </a:r>
            <a:r>
              <a:rPr lang="en-US" sz="1600" b="1" u="sng" dirty="0" smtClean="0">
                <a:hlinkClick r:id="rId4"/>
              </a:rPr>
              <a:t>www.education.alberta.ca/media/1124068/framework_kto12well.pdf</a:t>
            </a:r>
            <a:r>
              <a:rPr lang="en-US" sz="1600" b="1" dirty="0" smtClean="0"/>
              <a:t> and in French at </a:t>
            </a:r>
            <a:r>
              <a:rPr lang="en-US" sz="1600" b="1" u="sng" dirty="0" smtClean="0">
                <a:hlinkClick r:id="rId5"/>
              </a:rPr>
              <a:t>www.education.alberta.ca/media/945780/cadrem_12.pdf</a:t>
            </a:r>
            <a:r>
              <a:rPr lang="en-US" sz="1600" b="1" dirty="0" smtClean="0"/>
              <a:t> </a:t>
            </a:r>
          </a:p>
          <a:p>
            <a:pPr>
              <a:buNone/>
            </a:pPr>
            <a:endParaRPr lang="en-US" sz="1600" b="1" u="sng" dirty="0" smtClean="0"/>
          </a:p>
          <a:p>
            <a:pPr>
              <a:buNone/>
            </a:pPr>
            <a:r>
              <a:rPr lang="en-US" sz="1600" b="1" u="sng" dirty="0" smtClean="0"/>
              <a:t>Off-campus Education</a:t>
            </a:r>
            <a:r>
              <a:rPr lang="en-US" sz="1600" b="1" dirty="0" smtClean="0"/>
              <a:t>: </a:t>
            </a:r>
            <a:r>
              <a:rPr lang="en-US" sz="1600" b="1" i="1" dirty="0" smtClean="0"/>
              <a:t> </a:t>
            </a:r>
            <a:r>
              <a:rPr lang="en-US" sz="1600" b="1" dirty="0" smtClean="0"/>
              <a:t>The new </a:t>
            </a:r>
            <a:r>
              <a:rPr lang="en-US" sz="1600" b="1" i="1" dirty="0" smtClean="0"/>
              <a:t>Handbook</a:t>
            </a:r>
            <a:r>
              <a:rPr lang="en-US" sz="1600" b="1" dirty="0" smtClean="0"/>
              <a:t> mandatory for September 1, 2011 (English and French) is available on the Education website in English at </a:t>
            </a:r>
            <a:r>
              <a:rPr lang="en-US" sz="1600" b="1" u="sng" dirty="0" smtClean="0">
                <a:hlinkClick r:id="rId6"/>
              </a:rPr>
              <a:t>www.education.alberta.ca/teachers/program/off-campus.aspx</a:t>
            </a:r>
            <a:r>
              <a:rPr lang="en-US" sz="1600" b="1" dirty="0" smtClean="0"/>
              <a:t> and in French at </a:t>
            </a:r>
            <a:r>
              <a:rPr lang="en-US" sz="1600" b="1" u="sng" dirty="0" smtClean="0">
                <a:hlinkClick r:id="rId7"/>
              </a:rPr>
              <a:t>www.education.alberta.ca/francais/admin/franco.aspx</a:t>
            </a:r>
            <a:endParaRPr lang="en-US" sz="1600" b="1" u="sng" dirty="0" smtClean="0"/>
          </a:p>
          <a:p>
            <a:pPr>
              <a:buNone/>
            </a:pPr>
            <a:endParaRPr lang="en-US" sz="1600" b="1" u="sng" dirty="0" smtClean="0"/>
          </a:p>
          <a:p>
            <a:pPr>
              <a:buNone/>
            </a:pPr>
            <a:r>
              <a:rPr lang="en-US" sz="1600" b="1" u="sng" dirty="0" smtClean="0"/>
              <a:t>ESL Update</a:t>
            </a:r>
            <a:r>
              <a:rPr lang="en-US" sz="1600" b="1" dirty="0" smtClean="0"/>
              <a:t>: The </a:t>
            </a:r>
            <a:r>
              <a:rPr lang="en-US" sz="1600" b="1" i="1" dirty="0" smtClean="0"/>
              <a:t>Alberta K-12 ESL Proficiency Benchmarks</a:t>
            </a:r>
            <a:r>
              <a:rPr lang="en-US" sz="1600" b="1" dirty="0" smtClean="0"/>
              <a:t> are available on </a:t>
            </a:r>
            <a:r>
              <a:rPr lang="en-US" sz="1600" b="1" u="sng" dirty="0" smtClean="0">
                <a:hlinkClick r:id="rId8"/>
              </a:rPr>
              <a:t>www.learnalberta.ca</a:t>
            </a:r>
            <a:r>
              <a:rPr lang="en-US" sz="1600" b="1" dirty="0" smtClean="0"/>
              <a:t> using the keyword “ESL” or through the following direct link: </a:t>
            </a:r>
            <a:r>
              <a:rPr lang="en-US" sz="1600" b="1" u="sng" dirty="0" smtClean="0">
                <a:hlinkClick r:id="rId9"/>
              </a:rPr>
              <a:t>www.learnalberta.ca/content/eslapb/index.html</a:t>
            </a:r>
            <a:r>
              <a:rPr lang="en-US" sz="1600" dirty="0" smtClean="0"/>
              <a:t>  </a:t>
            </a:r>
            <a:r>
              <a:rPr lang="en-US" sz="1600" b="1" i="1" dirty="0" smtClean="0"/>
              <a:t> </a:t>
            </a:r>
            <a:endParaRPr lang="en-US" sz="1600" dirty="0" smtClean="0"/>
          </a:p>
          <a:p>
            <a:pPr>
              <a:buNone/>
            </a:pPr>
            <a:endParaRPr lang="en-US" sz="1800" dirty="0" smtClean="0"/>
          </a:p>
          <a:p>
            <a:endParaRPr lang="en-US" sz="1800" dirty="0"/>
          </a:p>
        </p:txBody>
      </p:sp>
    </p:spTree>
    <p:extLst>
      <p:ext uri="{BB962C8B-B14F-4D97-AF65-F5344CB8AC3E}">
        <p14:creationId xmlns:p14="http://schemas.microsoft.com/office/powerpoint/2010/main" val="240335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Connection</a:t>
            </a:r>
            <a:endParaRPr lang="en-US" sz="3200" b="1" dirty="0"/>
          </a:p>
        </p:txBody>
      </p:sp>
      <p:sp>
        <p:nvSpPr>
          <p:cNvPr id="3" name="Content Placeholder 2"/>
          <p:cNvSpPr>
            <a:spLocks noGrp="1"/>
          </p:cNvSpPr>
          <p:nvPr>
            <p:ph idx="1"/>
          </p:nvPr>
        </p:nvSpPr>
        <p:spPr>
          <a:xfrm>
            <a:off x="467544" y="1268760"/>
            <a:ext cx="8229600" cy="4608512"/>
          </a:xfrm>
        </p:spPr>
        <p:txBody>
          <a:bodyPr/>
          <a:lstStyle/>
          <a:p>
            <a:r>
              <a:rPr lang="en-CA" sz="2400" dirty="0" smtClean="0"/>
              <a:t>Three editions of </a:t>
            </a:r>
            <a:r>
              <a:rPr lang="en-CA" sz="2400" i="1" dirty="0" smtClean="0"/>
              <a:t>Connection: Information for Teachers </a:t>
            </a:r>
            <a:r>
              <a:rPr lang="en-CA" sz="2400" dirty="0" smtClean="0"/>
              <a:t>will be made available in the 2012/13 school year</a:t>
            </a:r>
          </a:p>
          <a:p>
            <a:pPr lvl="1">
              <a:buClr>
                <a:schemeClr val="accent1">
                  <a:lumMod val="50000"/>
                </a:schemeClr>
              </a:buClr>
            </a:pPr>
            <a:r>
              <a:rPr lang="en-CA" sz="2000" u="sng" dirty="0" smtClean="0">
                <a:hlinkClick r:id="rId3"/>
              </a:rPr>
              <a:t>http://education.alberta.ca/teachers/resources/connection.aspx</a:t>
            </a:r>
            <a:r>
              <a:rPr lang="en-CA" sz="2000" dirty="0" smtClean="0"/>
              <a:t> </a:t>
            </a:r>
            <a:endParaRPr lang="en-CA" sz="2000" dirty="0"/>
          </a:p>
          <a:p>
            <a:pPr marL="457200" lvl="1" indent="0">
              <a:buNone/>
            </a:pPr>
            <a:endParaRPr lang="en-CA" sz="1600" dirty="0" smtClean="0"/>
          </a:p>
          <a:p>
            <a:r>
              <a:rPr lang="en-CA" sz="2400" dirty="0" smtClean="0"/>
              <a:t>October, January and May editions include</a:t>
            </a:r>
          </a:p>
          <a:p>
            <a:pPr marL="630238" lvl="1"/>
            <a:r>
              <a:rPr lang="en-CA" sz="2000" dirty="0" smtClean="0"/>
              <a:t>the latest details regarding curriculum, authorized resources, assessment, technology, special education, career initiatives, and Aboriginal education as well as professional development opportunities </a:t>
            </a:r>
          </a:p>
          <a:p>
            <a:pPr marL="0" indent="0">
              <a:buNone/>
            </a:pPr>
            <a:endParaRPr lang="en-US" sz="2000" dirty="0" smtClean="0"/>
          </a:p>
          <a:p>
            <a:r>
              <a:rPr lang="en-CA" sz="2400" dirty="0" smtClean="0"/>
              <a:t>Subscribe to receive notification of new editions </a:t>
            </a:r>
          </a:p>
          <a:p>
            <a:pPr lvl="1">
              <a:buClr>
                <a:schemeClr val="accent1">
                  <a:lumMod val="50000"/>
                </a:schemeClr>
              </a:buClr>
            </a:pPr>
            <a:r>
              <a:rPr lang="en-US" sz="2000" u="sng" dirty="0" smtClean="0">
                <a:solidFill>
                  <a:srgbClr val="FFFFFF"/>
                </a:solidFill>
                <a:hlinkClick r:id="rId4"/>
              </a:rPr>
              <a:t>http</a:t>
            </a:r>
            <a:r>
              <a:rPr lang="en-US" sz="2000" u="sng" dirty="0">
                <a:solidFill>
                  <a:srgbClr val="FFFFFF"/>
                </a:solidFill>
                <a:hlinkClick r:id="rId4"/>
              </a:rPr>
              <a:t>://education.alberta.ca/apps/connection/subscribe_en.asp</a:t>
            </a:r>
            <a:endParaRPr lang="en-US" sz="2000" dirty="0">
              <a:solidFill>
                <a:srgbClr val="FFFFFF"/>
              </a:solidFill>
            </a:endParaRPr>
          </a:p>
          <a:p>
            <a:endParaRPr lang="en-US" sz="2400" dirty="0" smtClean="0"/>
          </a:p>
          <a:p>
            <a:endParaRPr lang="en-US" sz="2000" dirty="0"/>
          </a:p>
        </p:txBody>
      </p:sp>
    </p:spTree>
    <p:extLst>
      <p:ext uri="{BB962C8B-B14F-4D97-AF65-F5344CB8AC3E}">
        <p14:creationId xmlns:p14="http://schemas.microsoft.com/office/powerpoint/2010/main" val="3545230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r>
              <a:rPr lang="en-US" sz="3200" b="1" dirty="0"/>
              <a:t>Education Partner Links</a:t>
            </a:r>
          </a:p>
        </p:txBody>
      </p:sp>
      <p:sp>
        <p:nvSpPr>
          <p:cNvPr id="3" name="Content Placeholder 2"/>
          <p:cNvSpPr>
            <a:spLocks noGrp="1"/>
          </p:cNvSpPr>
          <p:nvPr>
            <p:ph idx="1"/>
          </p:nvPr>
        </p:nvSpPr>
        <p:spPr>
          <a:xfrm>
            <a:off x="457200" y="1196752"/>
            <a:ext cx="8229600" cy="4525963"/>
          </a:xfrm>
        </p:spPr>
        <p:txBody>
          <a:bodyPr/>
          <a:lstStyle/>
          <a:p>
            <a:r>
              <a:rPr lang="en-US" sz="2100" dirty="0" smtClean="0"/>
              <a:t>Alberta Education </a:t>
            </a:r>
            <a:r>
              <a:rPr lang="en-US" sz="2100" dirty="0" smtClean="0">
                <a:hlinkClick r:id="rId3"/>
              </a:rPr>
              <a:t>http://education.alberta.ca/</a:t>
            </a:r>
            <a:endParaRPr lang="en-US" sz="2100" dirty="0" smtClean="0"/>
          </a:p>
          <a:p>
            <a:r>
              <a:rPr lang="en-US" sz="2100" dirty="0" smtClean="0"/>
              <a:t>Alberta Regional Professional Development Consortium (ARPDC) </a:t>
            </a:r>
            <a:r>
              <a:rPr lang="en-US" sz="2100" dirty="0" smtClean="0">
                <a:hlinkClick r:id="rId4"/>
              </a:rPr>
              <a:t>http://www.arpdc.ab.ca/</a:t>
            </a:r>
            <a:endParaRPr lang="en-US" sz="2100" dirty="0" smtClean="0"/>
          </a:p>
          <a:p>
            <a:r>
              <a:rPr lang="en-US" sz="2100" dirty="0" smtClean="0"/>
              <a:t>Alberta Teachers’ Association (ATA) </a:t>
            </a:r>
            <a:r>
              <a:rPr lang="en-US" sz="2100" dirty="0" smtClean="0">
                <a:hlinkClick r:id="rId5"/>
              </a:rPr>
              <a:t>http://www.teachers.ab.ca/Pages/home.aspx</a:t>
            </a:r>
            <a:endParaRPr lang="en-US" sz="2100" dirty="0" smtClean="0"/>
          </a:p>
          <a:p>
            <a:r>
              <a:rPr lang="en-US" sz="2100" dirty="0" smtClean="0"/>
              <a:t>Alberta Assessment Consortium (AAC)  </a:t>
            </a:r>
            <a:r>
              <a:rPr lang="en-US" sz="2100" dirty="0" smtClean="0">
                <a:hlinkClick r:id="rId6"/>
              </a:rPr>
              <a:t>http://www.aac.ab.ca</a:t>
            </a:r>
            <a:endParaRPr lang="en-US" sz="2100" dirty="0" smtClean="0"/>
          </a:p>
          <a:p>
            <a:r>
              <a:rPr lang="en-US" sz="2100" dirty="0" smtClean="0"/>
              <a:t>2Learn Education Society </a:t>
            </a:r>
            <a:r>
              <a:rPr lang="en-US" sz="2100" dirty="0" smtClean="0">
                <a:hlinkClick r:id="rId7"/>
              </a:rPr>
              <a:t>http://www.2learn.ca/</a:t>
            </a:r>
            <a:endParaRPr lang="en-US" sz="2100" dirty="0" smtClean="0"/>
          </a:p>
          <a:p>
            <a:r>
              <a:rPr lang="en-US" sz="2100" dirty="0" smtClean="0"/>
              <a:t>Alberta PD Pilot </a:t>
            </a:r>
            <a:r>
              <a:rPr lang="en-US" sz="2100" dirty="0" smtClean="0">
                <a:hlinkClick r:id="rId8"/>
              </a:rPr>
              <a:t>www.albertapd.ca</a:t>
            </a:r>
            <a:endParaRPr lang="en-US" sz="2100" dirty="0" smtClean="0"/>
          </a:p>
          <a:p>
            <a:r>
              <a:rPr lang="en-US" sz="2100" i="1" dirty="0" smtClean="0"/>
              <a:t>Guide to Support Implementation: Essential Conditions </a:t>
            </a:r>
            <a:r>
              <a:rPr lang="en-US" sz="2100" dirty="0" smtClean="0">
                <a:hlinkClick r:id="rId9"/>
              </a:rPr>
              <a:t>http://www.essentialconditions.ca/</a:t>
            </a:r>
            <a:endParaRPr lang="en-US" sz="2100" dirty="0" smtClean="0"/>
          </a:p>
          <a:p>
            <a:endParaRPr lang="en-US" sz="2400" dirty="0" smtClean="0"/>
          </a:p>
          <a:p>
            <a:endParaRPr lang="en-US" sz="2400" dirty="0" smtClean="0"/>
          </a:p>
          <a:p>
            <a:endParaRPr lang="en-US" sz="2400" dirty="0" smtClean="0"/>
          </a:p>
          <a:p>
            <a:pPr>
              <a:buNone/>
            </a:pPr>
            <a:endParaRPr lang="en-US" sz="2400" dirty="0" smtClean="0"/>
          </a:p>
          <a:p>
            <a:endParaRPr lang="en-US" sz="1600" dirty="0" smtClean="0"/>
          </a:p>
          <a:p>
            <a:endParaRPr lang="en-US" sz="2000" dirty="0" smtClean="0"/>
          </a:p>
          <a:p>
            <a:endParaRPr lang="en-US" sz="2000" dirty="0" smtClean="0"/>
          </a:p>
        </p:txBody>
      </p:sp>
    </p:spTree>
    <p:extLst>
      <p:ext uri="{BB962C8B-B14F-4D97-AF65-F5344CB8AC3E}">
        <p14:creationId xmlns:p14="http://schemas.microsoft.com/office/powerpoint/2010/main" val="1726899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US" sz="3600" b="1" dirty="0" smtClean="0"/>
              <a:t>Provincial Consortia</a:t>
            </a:r>
            <a:endParaRPr lang="en-CA"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332270"/>
              </p:ext>
            </p:extLst>
          </p:nvPr>
        </p:nvGraphicFramePr>
        <p:xfrm>
          <a:off x="611561" y="1124745"/>
          <a:ext cx="7992888" cy="4063491"/>
        </p:xfrm>
        <a:graphic>
          <a:graphicData uri="http://schemas.openxmlformats.org/drawingml/2006/table">
            <a:tbl>
              <a:tblPr firstRow="1" firstCol="1" lastRow="1" lastCol="1" bandRow="1" bandCol="1">
                <a:tableStyleId>{5C22544A-7EE6-4342-B048-85BDC9FD1C3A}</a:tableStyleId>
              </a:tblPr>
              <a:tblGrid>
                <a:gridCol w="4037240"/>
                <a:gridCol w="3955648"/>
              </a:tblGrid>
              <a:tr h="1029377">
                <a:tc>
                  <a:txBody>
                    <a:bodyPr/>
                    <a:lstStyle/>
                    <a:p>
                      <a:pPr marR="198755">
                        <a:spcBef>
                          <a:spcPts val="600"/>
                        </a:spcBef>
                        <a:spcAft>
                          <a:spcPts val="0"/>
                        </a:spcAft>
                      </a:pPr>
                      <a:r>
                        <a:rPr lang="en-US" sz="1600" dirty="0">
                          <a:effectLst/>
                        </a:rPr>
                        <a:t>NRLC - Karen </a:t>
                      </a:r>
                      <a:r>
                        <a:rPr lang="en-US" sz="1600" dirty="0" err="1">
                          <a:effectLst/>
                        </a:rPr>
                        <a:t>Egge</a:t>
                      </a:r>
                      <a:r>
                        <a:rPr lang="en-US" sz="1600" dirty="0">
                          <a:effectLst/>
                        </a:rPr>
                        <a:t> - </a:t>
                      </a:r>
                      <a:r>
                        <a:rPr lang="en-US" sz="1600" u="sng" dirty="0">
                          <a:effectLst/>
                          <a:hlinkClick r:id="rId3"/>
                        </a:rPr>
                        <a:t>karen.egge@gppsd.ab.ca</a:t>
                      </a:r>
                      <a:endParaRPr lang="en-CA" sz="1800" dirty="0">
                        <a:effectLst/>
                      </a:endParaRPr>
                    </a:p>
                    <a:p>
                      <a:pPr marR="198755">
                        <a:spcAft>
                          <a:spcPts val="0"/>
                        </a:spcAft>
                      </a:pPr>
                      <a:r>
                        <a:rPr lang="en-US" sz="1600" dirty="0">
                          <a:effectLst/>
                        </a:rPr>
                        <a:t>780-882-7988 or </a:t>
                      </a:r>
                      <a:r>
                        <a:rPr lang="en-US" sz="1600" dirty="0" smtClean="0">
                          <a:effectLst/>
                        </a:rPr>
                        <a:t>1-800-864-4140</a:t>
                      </a:r>
                      <a:endParaRPr lang="en-CA" sz="1800" dirty="0">
                        <a:effectLst/>
                      </a:endParaRPr>
                    </a:p>
                    <a:p>
                      <a:pPr marR="198755">
                        <a:spcAft>
                          <a:spcPts val="0"/>
                        </a:spcAft>
                      </a:pPr>
                      <a:r>
                        <a:rPr lang="en-US" sz="1600" u="sng" dirty="0">
                          <a:effectLst/>
                          <a:hlinkClick r:id="rId4"/>
                        </a:rPr>
                        <a:t>www.nrlc.net</a:t>
                      </a:r>
                      <a:endParaRPr lang="en-CA" sz="1800" dirty="0">
                        <a:effectLst/>
                        <a:latin typeface="Times New Roman"/>
                        <a:ea typeface="Times New Roman"/>
                      </a:endParaRPr>
                    </a:p>
                  </a:txBody>
                  <a:tcPr marL="68580" marR="68580" marT="0" marB="0">
                    <a:noFill/>
                  </a:tcPr>
                </a:tc>
                <a:tc>
                  <a:txBody>
                    <a:bodyPr/>
                    <a:lstStyle/>
                    <a:p>
                      <a:pPr marR="198755">
                        <a:spcAft>
                          <a:spcPts val="0"/>
                        </a:spcAft>
                      </a:pPr>
                      <a:r>
                        <a:rPr lang="en-US" sz="1600">
                          <a:effectLst/>
                        </a:rPr>
                        <a:t>CRC - Jean Hoeft - </a:t>
                      </a:r>
                      <a:r>
                        <a:rPr lang="en-US" sz="1600" u="sng">
                          <a:effectLst/>
                          <a:hlinkClick r:id="rId5"/>
                        </a:rPr>
                        <a:t>jhoeft@crcpd.ab.ca</a:t>
                      </a:r>
                      <a:endParaRPr lang="en-CA" sz="1800">
                        <a:effectLst/>
                      </a:endParaRPr>
                    </a:p>
                    <a:p>
                      <a:pPr marR="198755">
                        <a:spcAft>
                          <a:spcPts val="0"/>
                        </a:spcAft>
                      </a:pPr>
                      <a:r>
                        <a:rPr lang="en-US" sz="1600">
                          <a:effectLst/>
                        </a:rPr>
                        <a:t>403-291-0967</a:t>
                      </a:r>
                      <a:endParaRPr lang="en-CA" sz="1800">
                        <a:effectLst/>
                      </a:endParaRPr>
                    </a:p>
                    <a:p>
                      <a:pPr marR="198755">
                        <a:spcAft>
                          <a:spcPts val="0"/>
                        </a:spcAft>
                      </a:pPr>
                      <a:r>
                        <a:rPr lang="en-US" sz="1600" u="sng">
                          <a:effectLst/>
                          <a:hlinkClick r:id="rId6"/>
                        </a:rPr>
                        <a:t>www.crcpd.ab.ca</a:t>
                      </a:r>
                      <a:endParaRPr lang="en-CA" sz="1800">
                        <a:effectLst/>
                        <a:latin typeface="Times New Roman"/>
                        <a:ea typeface="Times New Roman"/>
                      </a:endParaRPr>
                    </a:p>
                  </a:txBody>
                  <a:tcPr marL="68580" marR="68580" marT="0" marB="0">
                    <a:noFill/>
                  </a:tcPr>
                </a:tc>
              </a:tr>
              <a:tr h="1029377">
                <a:tc>
                  <a:txBody>
                    <a:bodyPr/>
                    <a:lstStyle/>
                    <a:p>
                      <a:pPr marR="198755">
                        <a:spcAft>
                          <a:spcPts val="0"/>
                        </a:spcAft>
                      </a:pPr>
                      <a:r>
                        <a:rPr lang="en-US" sz="1600" dirty="0">
                          <a:effectLst/>
                        </a:rPr>
                        <a:t>LN - Rene LaFrance </a:t>
                      </a:r>
                      <a:endParaRPr lang="en-CA" sz="1800" dirty="0">
                        <a:effectLst/>
                      </a:endParaRPr>
                    </a:p>
                    <a:p>
                      <a:pPr marR="198755">
                        <a:spcAft>
                          <a:spcPts val="0"/>
                        </a:spcAft>
                      </a:pPr>
                      <a:r>
                        <a:rPr lang="en-US" sz="1600" dirty="0">
                          <a:effectLst/>
                        </a:rPr>
                        <a:t>rene.lafrance@learning-network.org</a:t>
                      </a:r>
                      <a:endParaRPr lang="en-CA" sz="1800" dirty="0">
                        <a:effectLst/>
                      </a:endParaRPr>
                    </a:p>
                    <a:p>
                      <a:pPr marR="198755">
                        <a:spcAft>
                          <a:spcPts val="0"/>
                        </a:spcAft>
                      </a:pPr>
                      <a:r>
                        <a:rPr lang="en-US" sz="1600" dirty="0">
                          <a:effectLst/>
                        </a:rPr>
                        <a:t>780-623-2248</a:t>
                      </a:r>
                      <a:endParaRPr lang="en-CA" sz="1800" dirty="0">
                        <a:effectLst/>
                      </a:endParaRPr>
                    </a:p>
                    <a:p>
                      <a:pPr marR="198755">
                        <a:spcAft>
                          <a:spcPts val="0"/>
                        </a:spcAft>
                      </a:pPr>
                      <a:r>
                        <a:rPr lang="en-US" sz="1600" u="sng" dirty="0">
                          <a:effectLst/>
                          <a:hlinkClick r:id="rId7"/>
                        </a:rPr>
                        <a:t>www.learning-network.org</a:t>
                      </a:r>
                      <a:r>
                        <a:rPr lang="en-US" sz="1600" dirty="0">
                          <a:effectLst/>
                        </a:rPr>
                        <a:t> </a:t>
                      </a:r>
                      <a:endParaRPr lang="en-CA" sz="1800" dirty="0">
                        <a:effectLst/>
                        <a:latin typeface="Times New Roman"/>
                        <a:ea typeface="Times New Roman"/>
                      </a:endParaRPr>
                    </a:p>
                  </a:txBody>
                  <a:tcPr marL="68580" marR="68580" marT="0" marB="0">
                    <a:noFill/>
                  </a:tcPr>
                </a:tc>
                <a:tc>
                  <a:txBody>
                    <a:bodyPr/>
                    <a:lstStyle/>
                    <a:p>
                      <a:pPr marR="198755">
                        <a:spcAft>
                          <a:spcPts val="0"/>
                        </a:spcAft>
                      </a:pPr>
                      <a:r>
                        <a:rPr lang="en-US" sz="1600" dirty="0">
                          <a:effectLst/>
                        </a:rPr>
                        <a:t>CARC - Donna McRae - </a:t>
                      </a:r>
                      <a:r>
                        <a:rPr lang="en-US" sz="1600" u="sng" dirty="0">
                          <a:effectLst/>
                          <a:hlinkClick r:id="rId8"/>
                        </a:rPr>
                        <a:t>dmcrae@carcpd.ab.ca</a:t>
                      </a:r>
                      <a:endParaRPr lang="en-CA" sz="1800" dirty="0">
                        <a:effectLst/>
                      </a:endParaRPr>
                    </a:p>
                    <a:p>
                      <a:pPr marR="198755">
                        <a:spcAft>
                          <a:spcPts val="0"/>
                        </a:spcAft>
                      </a:pPr>
                      <a:r>
                        <a:rPr lang="en-US" sz="1600" dirty="0">
                          <a:effectLst/>
                        </a:rPr>
                        <a:t>403-348-8194</a:t>
                      </a:r>
                      <a:endParaRPr lang="en-CA" sz="1800" dirty="0">
                        <a:effectLst/>
                      </a:endParaRPr>
                    </a:p>
                    <a:p>
                      <a:pPr marR="198755">
                        <a:spcAft>
                          <a:spcPts val="0"/>
                        </a:spcAft>
                      </a:pPr>
                      <a:r>
                        <a:rPr lang="en-US" sz="1600" u="sng" dirty="0">
                          <a:effectLst/>
                          <a:hlinkClick r:id="rId9"/>
                        </a:rPr>
                        <a:t>www.carcpd.ab.ca</a:t>
                      </a:r>
                      <a:endParaRPr lang="en-CA" sz="1800" dirty="0">
                        <a:effectLst/>
                        <a:latin typeface="Times New Roman"/>
                        <a:ea typeface="Times New Roman"/>
                      </a:endParaRPr>
                    </a:p>
                  </a:txBody>
                  <a:tcPr marL="68580" marR="68580" marT="0" marB="0">
                    <a:noFill/>
                  </a:tcPr>
                </a:tc>
              </a:tr>
              <a:tr h="1029377">
                <a:tc>
                  <a:txBody>
                    <a:bodyPr/>
                    <a:lstStyle/>
                    <a:p>
                      <a:pPr marR="198755">
                        <a:spcAft>
                          <a:spcPts val="0"/>
                        </a:spcAft>
                      </a:pPr>
                      <a:r>
                        <a:rPr lang="en-US" sz="1600">
                          <a:effectLst/>
                        </a:rPr>
                        <a:t>CPFPP - Madeleine Lemire - </a:t>
                      </a:r>
                      <a:r>
                        <a:rPr lang="en-US" sz="1600" u="sng">
                          <a:effectLst/>
                          <a:hlinkClick r:id="rId10"/>
                        </a:rPr>
                        <a:t>mlemire@cpfpp.ab.ca</a:t>
                      </a:r>
                      <a:endParaRPr lang="en-CA" sz="1800">
                        <a:effectLst/>
                      </a:endParaRPr>
                    </a:p>
                    <a:p>
                      <a:pPr marR="198755">
                        <a:spcAft>
                          <a:spcPts val="0"/>
                        </a:spcAft>
                      </a:pPr>
                      <a:r>
                        <a:rPr lang="en-US" sz="1600">
                          <a:effectLst/>
                        </a:rPr>
                        <a:t>403-692-2023 </a:t>
                      </a:r>
                      <a:endParaRPr lang="en-CA" sz="1800">
                        <a:effectLst/>
                      </a:endParaRPr>
                    </a:p>
                    <a:p>
                      <a:pPr marR="198755">
                        <a:spcAft>
                          <a:spcPts val="0"/>
                        </a:spcAft>
                      </a:pPr>
                      <a:r>
                        <a:rPr lang="en-US" sz="1600" u="sng">
                          <a:effectLst/>
                          <a:hlinkClick r:id="rId11"/>
                        </a:rPr>
                        <a:t>www.cpfpp.ab.ca</a:t>
                      </a:r>
                      <a:endParaRPr lang="en-CA" sz="1800">
                        <a:effectLst/>
                        <a:latin typeface="Times New Roman"/>
                        <a:ea typeface="Times New Roman"/>
                      </a:endParaRPr>
                    </a:p>
                  </a:txBody>
                  <a:tcPr marL="68580" marR="68580" marT="0" marB="0">
                    <a:noFill/>
                  </a:tcPr>
                </a:tc>
                <a:tc>
                  <a:txBody>
                    <a:bodyPr/>
                    <a:lstStyle/>
                    <a:p>
                      <a:pPr marR="198755">
                        <a:spcAft>
                          <a:spcPts val="0"/>
                        </a:spcAft>
                      </a:pPr>
                      <a:r>
                        <a:rPr lang="en-US" sz="1600" dirty="0">
                          <a:effectLst/>
                        </a:rPr>
                        <a:t>SAPDC - Jody Rutherford -  </a:t>
                      </a:r>
                      <a:r>
                        <a:rPr lang="en-US" sz="1600" u="sng" dirty="0">
                          <a:effectLst/>
                          <a:hlinkClick r:id="rId12"/>
                        </a:rPr>
                        <a:t>jody.rutherford@sapdc.ca</a:t>
                      </a:r>
                      <a:endParaRPr lang="en-CA" sz="1800" dirty="0">
                        <a:effectLst/>
                      </a:endParaRPr>
                    </a:p>
                    <a:p>
                      <a:pPr marR="198755">
                        <a:spcAft>
                          <a:spcPts val="0"/>
                        </a:spcAft>
                      </a:pPr>
                      <a:r>
                        <a:rPr lang="en-US" sz="1600" dirty="0">
                          <a:effectLst/>
                        </a:rPr>
                        <a:t>403-381-5575</a:t>
                      </a:r>
                      <a:endParaRPr lang="en-CA" sz="1800" dirty="0">
                        <a:effectLst/>
                      </a:endParaRPr>
                    </a:p>
                    <a:p>
                      <a:pPr marR="198755">
                        <a:spcAft>
                          <a:spcPts val="0"/>
                        </a:spcAft>
                      </a:pPr>
                      <a:r>
                        <a:rPr lang="en-US" sz="1600" u="sng" dirty="0">
                          <a:effectLst/>
                          <a:hlinkClick r:id="rId13"/>
                        </a:rPr>
                        <a:t>http://people.uleth.ca/~sapdc/</a:t>
                      </a:r>
                      <a:r>
                        <a:rPr lang="en-US" sz="1600" dirty="0">
                          <a:effectLst/>
                        </a:rPr>
                        <a:t> </a:t>
                      </a:r>
                      <a:endParaRPr lang="en-CA" sz="1800" dirty="0">
                        <a:effectLst/>
                        <a:latin typeface="Times New Roman"/>
                        <a:ea typeface="Times New Roman"/>
                      </a:endParaRPr>
                    </a:p>
                  </a:txBody>
                  <a:tcPr marL="68580" marR="68580" marT="0" marB="0">
                    <a:noFill/>
                  </a:tcPr>
                </a:tc>
              </a:tr>
              <a:tr h="800301">
                <a:tc>
                  <a:txBody>
                    <a:bodyPr/>
                    <a:lstStyle/>
                    <a:p>
                      <a:pPr marR="198755">
                        <a:spcAft>
                          <a:spcPts val="0"/>
                        </a:spcAft>
                      </a:pPr>
                      <a:r>
                        <a:rPr lang="en-US" sz="1600">
                          <a:effectLst/>
                        </a:rPr>
                        <a:t>ERLC - Val Olekshy - </a:t>
                      </a:r>
                      <a:r>
                        <a:rPr lang="en-US" sz="1600" u="sng">
                          <a:effectLst/>
                          <a:hlinkClick r:id="rId14"/>
                        </a:rPr>
                        <a:t>val.olekshy@erlc.ca</a:t>
                      </a:r>
                      <a:r>
                        <a:rPr lang="en-US" sz="1600">
                          <a:effectLst/>
                        </a:rPr>
                        <a:t>  </a:t>
                      </a:r>
                      <a:endParaRPr lang="en-CA" sz="1800">
                        <a:effectLst/>
                      </a:endParaRPr>
                    </a:p>
                    <a:p>
                      <a:pPr marR="198755">
                        <a:spcAft>
                          <a:spcPts val="0"/>
                        </a:spcAft>
                      </a:pPr>
                      <a:r>
                        <a:rPr lang="en-US" sz="1600">
                          <a:effectLst/>
                        </a:rPr>
                        <a:t>780-444-2497 ext 227</a:t>
                      </a:r>
                      <a:endParaRPr lang="en-CA" sz="1800">
                        <a:effectLst/>
                      </a:endParaRPr>
                    </a:p>
                    <a:p>
                      <a:pPr marR="198755">
                        <a:spcAft>
                          <a:spcPts val="0"/>
                        </a:spcAft>
                      </a:pPr>
                      <a:r>
                        <a:rPr lang="en-US" sz="1600" u="sng">
                          <a:effectLst/>
                          <a:hlinkClick r:id="rId15"/>
                        </a:rPr>
                        <a:t>www.erlc.ca</a:t>
                      </a:r>
                      <a:endParaRPr lang="en-CA" sz="1800">
                        <a:effectLst/>
                        <a:latin typeface="Times New Roman"/>
                        <a:ea typeface="Times New Roman"/>
                      </a:endParaRPr>
                    </a:p>
                  </a:txBody>
                  <a:tcPr marL="68580" marR="68580" marT="0" marB="0">
                    <a:noFill/>
                  </a:tcPr>
                </a:tc>
                <a:tc>
                  <a:txBody>
                    <a:bodyPr/>
                    <a:lstStyle/>
                    <a:p>
                      <a:pPr marR="198755">
                        <a:spcAft>
                          <a:spcPts val="0"/>
                        </a:spcAft>
                      </a:pPr>
                      <a:r>
                        <a:rPr lang="en-US" sz="1600" dirty="0">
                          <a:effectLst/>
                        </a:rPr>
                        <a:t> </a:t>
                      </a:r>
                      <a:endParaRPr lang="en-CA" sz="1800" dirty="0">
                        <a:effectLst/>
                        <a:latin typeface="Times New Roman"/>
                        <a:ea typeface="Times New Roman"/>
                      </a:endParaRPr>
                    </a:p>
                  </a:txBody>
                  <a:tcPr marL="68580" marR="68580" marT="0" marB="0">
                    <a:noFill/>
                  </a:tcPr>
                </a:tc>
              </a:tr>
            </a:tbl>
          </a:graphicData>
        </a:graphic>
      </p:graphicFrame>
      <p:pic>
        <p:nvPicPr>
          <p:cNvPr id="10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5880" y="5301208"/>
            <a:ext cx="7478713"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147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 Access or Download</a:t>
            </a:r>
            <a:br>
              <a:rPr lang="en-US" b="1" dirty="0" smtClean="0"/>
            </a:br>
            <a:r>
              <a:rPr lang="en-US" b="1" dirty="0" smtClean="0"/>
              <a:t>This Presentation</a:t>
            </a:r>
            <a:endParaRPr lang="en-CA" b="1" dirty="0"/>
          </a:p>
        </p:txBody>
      </p:sp>
      <p:sp>
        <p:nvSpPr>
          <p:cNvPr id="3" name="Content Placeholder 2"/>
          <p:cNvSpPr>
            <a:spLocks noGrp="1"/>
          </p:cNvSpPr>
          <p:nvPr>
            <p:ph idx="1"/>
          </p:nvPr>
        </p:nvSpPr>
        <p:spPr>
          <a:xfrm>
            <a:off x="457200" y="1844824"/>
            <a:ext cx="8229600" cy="4032448"/>
          </a:xfrm>
        </p:spPr>
        <p:txBody>
          <a:bodyPr/>
          <a:lstStyle/>
          <a:p>
            <a:pPr marL="514350" indent="-514350">
              <a:buFont typeface="+mj-lt"/>
              <a:buAutoNum type="arabicPeriod"/>
            </a:pPr>
            <a:r>
              <a:rPr lang="en-US" dirty="0" smtClean="0"/>
              <a:t>Type </a:t>
            </a:r>
            <a:r>
              <a:rPr lang="en-US" dirty="0" smtClean="0">
                <a:hlinkClick r:id="rId3"/>
              </a:rPr>
              <a:t>www.teachers.ab.ca</a:t>
            </a:r>
            <a:endParaRPr lang="en-US" dirty="0" smtClean="0"/>
          </a:p>
          <a:p>
            <a:pPr marL="514350" indent="-514350">
              <a:buFont typeface="+mj-lt"/>
              <a:buAutoNum type="arabicPeriod"/>
            </a:pPr>
            <a:r>
              <a:rPr lang="en-US" dirty="0" smtClean="0"/>
              <a:t>Click </a:t>
            </a:r>
            <a:r>
              <a:rPr lang="en-US" dirty="0" smtClean="0">
                <a:solidFill>
                  <a:srgbClr val="FFFF00"/>
                </a:solidFill>
              </a:rPr>
              <a:t>“For Members”</a:t>
            </a:r>
          </a:p>
          <a:p>
            <a:pPr marL="514350" indent="-514350">
              <a:buFont typeface="+mj-lt"/>
              <a:buAutoNum type="arabicPeriod"/>
            </a:pPr>
            <a:r>
              <a:rPr lang="en-US" dirty="0" smtClean="0"/>
              <a:t>Click </a:t>
            </a:r>
            <a:r>
              <a:rPr lang="en-US" dirty="0" smtClean="0">
                <a:solidFill>
                  <a:srgbClr val="FFFF00"/>
                </a:solidFill>
              </a:rPr>
              <a:t>“Substitute Teacher Resources”</a:t>
            </a:r>
          </a:p>
          <a:p>
            <a:pPr marL="514350" indent="-514350">
              <a:buFont typeface="+mj-lt"/>
              <a:buAutoNum type="arabicPeriod"/>
            </a:pPr>
            <a:r>
              <a:rPr lang="en-US" dirty="0" smtClean="0"/>
              <a:t>Select </a:t>
            </a:r>
            <a:r>
              <a:rPr lang="en-US" dirty="0" smtClean="0">
                <a:solidFill>
                  <a:srgbClr val="FFFF00"/>
                </a:solidFill>
              </a:rPr>
              <a:t>“Substitute Teachers’ Annual Conference</a:t>
            </a:r>
          </a:p>
          <a:p>
            <a:pPr marL="514350" indent="-514350">
              <a:buFont typeface="+mj-lt"/>
              <a:buAutoNum type="arabicPeriod"/>
            </a:pPr>
            <a:r>
              <a:rPr lang="en-US" dirty="0" smtClean="0"/>
              <a:t>Third paragraph </a:t>
            </a:r>
            <a:r>
              <a:rPr lang="en-US" dirty="0" smtClean="0">
                <a:solidFill>
                  <a:srgbClr val="FFFF00"/>
                </a:solidFill>
              </a:rPr>
              <a:t>“Click here”</a:t>
            </a:r>
          </a:p>
          <a:p>
            <a:pPr marL="514350" indent="-514350">
              <a:buFont typeface="+mj-lt"/>
              <a:buAutoNum type="arabicPeriod"/>
            </a:pPr>
            <a:endParaRPr lang="en-CA" dirty="0"/>
          </a:p>
        </p:txBody>
      </p:sp>
    </p:spTree>
    <p:extLst>
      <p:ext uri="{BB962C8B-B14F-4D97-AF65-F5344CB8AC3E}">
        <p14:creationId xmlns:p14="http://schemas.microsoft.com/office/powerpoint/2010/main" val="2345546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Welcome/Table Discussion</a:t>
            </a:r>
            <a:endParaRPr lang="en-CA" dirty="0"/>
          </a:p>
        </p:txBody>
      </p:sp>
      <p:sp>
        <p:nvSpPr>
          <p:cNvPr id="3" name="Content Placeholder 2"/>
          <p:cNvSpPr>
            <a:spLocks noGrp="1"/>
          </p:cNvSpPr>
          <p:nvPr>
            <p:ph idx="1"/>
          </p:nvPr>
        </p:nvSpPr>
        <p:spPr>
          <a:xfrm>
            <a:off x="457200" y="1412776"/>
            <a:ext cx="8229600" cy="4321274"/>
          </a:xfrm>
        </p:spPr>
        <p:txBody>
          <a:bodyPr/>
          <a:lstStyle/>
          <a:p>
            <a:pPr marL="0" indent="0">
              <a:buNone/>
            </a:pPr>
            <a:r>
              <a:rPr lang="en-US" sz="2800" b="1" dirty="0" smtClean="0"/>
              <a:t>Two Tasks</a:t>
            </a:r>
          </a:p>
          <a:p>
            <a:pPr marL="0" indent="0">
              <a:buNone/>
            </a:pPr>
            <a:endParaRPr lang="en-US" sz="1200" dirty="0"/>
          </a:p>
          <a:p>
            <a:pPr marL="514350" indent="-514350">
              <a:buAutoNum type="arabicPeriod"/>
              <a:tabLst>
                <a:tab pos="446088" algn="l"/>
              </a:tabLst>
            </a:pPr>
            <a:r>
              <a:rPr lang="en-US" dirty="0" smtClean="0"/>
              <a:t>Table Introductions (5 min)</a:t>
            </a:r>
          </a:p>
          <a:p>
            <a:pPr marL="914400" lvl="1" indent="-514350">
              <a:buAutoNum type="arabicPeriod"/>
              <a:tabLst>
                <a:tab pos="446088" algn="l"/>
              </a:tabLst>
            </a:pPr>
            <a:r>
              <a:rPr lang="en-US" dirty="0" smtClean="0"/>
              <a:t>Introduce yourself to your colleagues</a:t>
            </a:r>
          </a:p>
          <a:p>
            <a:pPr marL="914400" lvl="1" indent="-514350">
              <a:buAutoNum type="arabicPeriod"/>
              <a:tabLst>
                <a:tab pos="446088" algn="l"/>
              </a:tabLst>
            </a:pPr>
            <a:r>
              <a:rPr lang="en-US" dirty="0" smtClean="0"/>
              <a:t>You know it is Autumn when . . .</a:t>
            </a:r>
          </a:p>
          <a:p>
            <a:pPr marL="400050" lvl="1" indent="0">
              <a:buNone/>
              <a:tabLst>
                <a:tab pos="446088" algn="l"/>
              </a:tabLst>
            </a:pPr>
            <a:endParaRPr lang="en-US" sz="1200" dirty="0"/>
          </a:p>
          <a:p>
            <a:pPr marL="514350" indent="-514350">
              <a:buAutoNum type="arabicPeriod" startAt="2"/>
              <a:tabLst>
                <a:tab pos="446088" algn="l"/>
              </a:tabLst>
            </a:pPr>
            <a:r>
              <a:rPr lang="en-US" dirty="0" smtClean="0"/>
              <a:t>Table Discussion (10 min)</a:t>
            </a:r>
          </a:p>
          <a:p>
            <a:pPr marL="893763" lvl="1" indent="-493713">
              <a:buNone/>
              <a:tabLst>
                <a:tab pos="446088" algn="l"/>
              </a:tabLst>
            </a:pPr>
            <a:r>
              <a:rPr lang="en-US" dirty="0" smtClean="0"/>
              <a:t>1.	Identify characteristics of “What Makes A Great School”</a:t>
            </a:r>
            <a:endParaRPr lang="en-US" dirty="0"/>
          </a:p>
        </p:txBody>
      </p:sp>
    </p:spTree>
    <p:extLst>
      <p:ext uri="{BB962C8B-B14F-4D97-AF65-F5344CB8AC3E}">
        <p14:creationId xmlns:p14="http://schemas.microsoft.com/office/powerpoint/2010/main" val="672546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717032"/>
            <a:ext cx="8229600" cy="1143000"/>
          </a:xfrm>
        </p:spPr>
        <p:txBody>
          <a:bodyPr/>
          <a:lstStyle/>
          <a:p>
            <a:pPr algn="r"/>
            <a:r>
              <a:rPr lang="en-US" sz="3600" b="1" dirty="0" smtClean="0"/>
              <a:t>Alberta Education</a:t>
            </a:r>
            <a:endParaRPr lang="en-CA" sz="3600" b="1" dirty="0"/>
          </a:p>
        </p:txBody>
      </p:sp>
      <p:sp>
        <p:nvSpPr>
          <p:cNvPr id="3" name="Content Placeholder 2"/>
          <p:cNvSpPr>
            <a:spLocks noGrp="1"/>
          </p:cNvSpPr>
          <p:nvPr>
            <p:ph idx="1"/>
          </p:nvPr>
        </p:nvSpPr>
        <p:spPr>
          <a:xfrm>
            <a:off x="395536" y="692696"/>
            <a:ext cx="8229600" cy="4464496"/>
          </a:xfrm>
        </p:spPr>
        <p:txBody>
          <a:bodyPr/>
          <a:lstStyle/>
          <a:p>
            <a:pPr marL="0" indent="0">
              <a:buNone/>
            </a:pPr>
            <a:r>
              <a:rPr lang="en-CA" i="1" dirty="0"/>
              <a:t>We want to ensure that Alberta’s provincial curriculum (programs of study, assessments and resources) enables our students to become Engaged thinkers and Ethical citizens with an Entrepreneurial Spirit, the “Three E’s” of an Educated Albertan.</a:t>
            </a:r>
          </a:p>
        </p:txBody>
      </p:sp>
      <p:sp>
        <p:nvSpPr>
          <p:cNvPr id="4" name="TextBox 3"/>
          <p:cNvSpPr txBox="1"/>
          <p:nvPr/>
        </p:nvSpPr>
        <p:spPr>
          <a:xfrm>
            <a:off x="1115616" y="5232866"/>
            <a:ext cx="1872208" cy="461665"/>
          </a:xfrm>
          <a:prstGeom prst="rect">
            <a:avLst/>
          </a:prstGeom>
          <a:noFill/>
        </p:spPr>
        <p:txBody>
          <a:bodyPr wrap="square" rtlCol="0">
            <a:spAutoFit/>
          </a:bodyPr>
          <a:lstStyle/>
          <a:p>
            <a:r>
              <a:rPr lang="en-US" sz="2400" b="1" dirty="0" smtClean="0">
                <a:solidFill>
                  <a:srgbClr val="FFFF00"/>
                </a:solidFill>
              </a:rPr>
              <a:t>HANDOUT</a:t>
            </a:r>
            <a:endParaRPr lang="en-CA" sz="2400" b="1" dirty="0">
              <a:solidFill>
                <a:srgbClr val="FFFF00"/>
              </a:solidFill>
            </a:endParaRPr>
          </a:p>
        </p:txBody>
      </p:sp>
      <p:sp>
        <p:nvSpPr>
          <p:cNvPr id="5" name="Rectangle 4"/>
          <p:cNvSpPr/>
          <p:nvPr/>
        </p:nvSpPr>
        <p:spPr>
          <a:xfrm>
            <a:off x="2987824" y="5048200"/>
            <a:ext cx="4896544" cy="646331"/>
          </a:xfrm>
          <a:prstGeom prst="rect">
            <a:avLst/>
          </a:prstGeom>
        </p:spPr>
        <p:txBody>
          <a:bodyPr wrap="square">
            <a:spAutoFit/>
          </a:bodyPr>
          <a:lstStyle/>
          <a:p>
            <a:r>
              <a:rPr lang="en-CA" dirty="0">
                <a:solidFill>
                  <a:schemeClr val="bg1"/>
                </a:solidFill>
              </a:rPr>
              <a:t>http://education.alberta.ca/department/ipr/curriculum/curriculum-redesign-updates.aspx</a:t>
            </a:r>
          </a:p>
        </p:txBody>
      </p:sp>
    </p:spTree>
    <p:extLst>
      <p:ext uri="{BB962C8B-B14F-4D97-AF65-F5344CB8AC3E}">
        <p14:creationId xmlns:p14="http://schemas.microsoft.com/office/powerpoint/2010/main" val="1830558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lstStyle/>
          <a:p>
            <a:r>
              <a:rPr lang="en-CA" sz="3800" b="1" dirty="0" smtClean="0"/>
              <a:t>Curriculum Redesign</a:t>
            </a:r>
            <a:endParaRPr lang="en-CA" sz="3800" b="1" dirty="0"/>
          </a:p>
        </p:txBody>
      </p:sp>
      <p:sp>
        <p:nvSpPr>
          <p:cNvPr id="3" name="Content Placeholder 2"/>
          <p:cNvSpPr>
            <a:spLocks noGrp="1"/>
          </p:cNvSpPr>
          <p:nvPr>
            <p:ph idx="1"/>
          </p:nvPr>
        </p:nvSpPr>
        <p:spPr>
          <a:xfrm>
            <a:off x="323528" y="1556792"/>
            <a:ext cx="8373616" cy="4321274"/>
          </a:xfrm>
        </p:spPr>
        <p:txBody>
          <a:bodyPr/>
          <a:lstStyle/>
          <a:p>
            <a:pPr>
              <a:spcBef>
                <a:spcPts val="0"/>
              </a:spcBef>
              <a:spcAft>
                <a:spcPts val="500"/>
              </a:spcAft>
            </a:pPr>
            <a:r>
              <a:rPr lang="en-CA" sz="2800" dirty="0" smtClean="0"/>
              <a:t>Supports </a:t>
            </a:r>
            <a:r>
              <a:rPr lang="en-CA" sz="2800" dirty="0"/>
              <a:t>a more </a:t>
            </a:r>
            <a:r>
              <a:rPr lang="en-CA" sz="2800" dirty="0">
                <a:solidFill>
                  <a:srgbClr val="FFFF00"/>
                </a:solidFill>
              </a:rPr>
              <a:t>student-centred</a:t>
            </a:r>
            <a:r>
              <a:rPr lang="en-CA" sz="2800" dirty="0"/>
              <a:t> approach through greater </a:t>
            </a:r>
            <a:r>
              <a:rPr lang="en-CA" sz="2800" u="sng" dirty="0"/>
              <a:t>choice and personalized</a:t>
            </a:r>
            <a:r>
              <a:rPr lang="en-CA" sz="2800" dirty="0"/>
              <a:t> learning </a:t>
            </a:r>
            <a:r>
              <a:rPr lang="en-CA" sz="2800" dirty="0" smtClean="0"/>
              <a:t>that emphasizes </a:t>
            </a:r>
            <a:r>
              <a:rPr lang="en-CA" sz="2800" dirty="0"/>
              <a:t>the development of </a:t>
            </a:r>
            <a:r>
              <a:rPr lang="en-CA" sz="2800" dirty="0" smtClean="0"/>
              <a:t>competencies </a:t>
            </a:r>
            <a:endParaRPr lang="en-CA" sz="2800" dirty="0"/>
          </a:p>
          <a:p>
            <a:pPr>
              <a:spcBef>
                <a:spcPts val="0"/>
              </a:spcBef>
              <a:spcAft>
                <a:spcPts val="500"/>
              </a:spcAft>
            </a:pPr>
            <a:r>
              <a:rPr lang="en-CA" sz="2800" dirty="0" smtClean="0"/>
              <a:t>Places </a:t>
            </a:r>
            <a:r>
              <a:rPr lang="en-CA" sz="2800" dirty="0"/>
              <a:t>greater emphasis on the application of </a:t>
            </a:r>
            <a:r>
              <a:rPr lang="en-CA" sz="2800" dirty="0">
                <a:solidFill>
                  <a:srgbClr val="FFFF00"/>
                </a:solidFill>
              </a:rPr>
              <a:t>attitudes, skills and knowledge </a:t>
            </a:r>
            <a:r>
              <a:rPr lang="en-CA" sz="2800" dirty="0"/>
              <a:t>through </a:t>
            </a:r>
            <a:r>
              <a:rPr lang="en-CA" sz="2800" u="sng" dirty="0"/>
              <a:t>real-life </a:t>
            </a:r>
            <a:r>
              <a:rPr lang="en-CA" sz="2800" u="sng" dirty="0" smtClean="0"/>
              <a:t>experiences</a:t>
            </a:r>
            <a:r>
              <a:rPr lang="en-CA" sz="2800" dirty="0" smtClean="0"/>
              <a:t> and focuses on </a:t>
            </a:r>
            <a:r>
              <a:rPr lang="en-CA" sz="2800" dirty="0" smtClean="0">
                <a:solidFill>
                  <a:srgbClr val="FFFF00"/>
                </a:solidFill>
              </a:rPr>
              <a:t>competencies</a:t>
            </a:r>
            <a:endParaRPr lang="en-CA" sz="2800" dirty="0">
              <a:solidFill>
                <a:srgbClr val="FFFF00"/>
              </a:solidFill>
            </a:endParaRPr>
          </a:p>
          <a:p>
            <a:pPr>
              <a:spcBef>
                <a:spcPts val="0"/>
              </a:spcBef>
              <a:spcAft>
                <a:spcPts val="500"/>
              </a:spcAft>
            </a:pPr>
            <a:r>
              <a:rPr lang="en-CA" sz="2800" dirty="0" smtClean="0"/>
              <a:t>Enables </a:t>
            </a:r>
            <a:r>
              <a:rPr lang="en-CA" sz="2800" dirty="0"/>
              <a:t>more </a:t>
            </a:r>
            <a:r>
              <a:rPr lang="en-CA" sz="2800" dirty="0">
                <a:solidFill>
                  <a:srgbClr val="FFFF00"/>
                </a:solidFill>
              </a:rPr>
              <a:t>interdisciplinary</a:t>
            </a:r>
            <a:r>
              <a:rPr lang="en-CA" sz="2800" dirty="0"/>
              <a:t> </a:t>
            </a:r>
            <a:r>
              <a:rPr lang="en-CA" sz="2800" dirty="0" smtClean="0"/>
              <a:t>learning inclusive </a:t>
            </a:r>
            <a:r>
              <a:rPr lang="en-CA" sz="2800" dirty="0"/>
              <a:t>of all </a:t>
            </a:r>
            <a:r>
              <a:rPr lang="en-CA" sz="2800" dirty="0" smtClean="0"/>
              <a:t>learners</a:t>
            </a:r>
            <a:endParaRPr lang="en-CA" sz="2800" dirty="0"/>
          </a:p>
        </p:txBody>
      </p:sp>
    </p:spTree>
    <p:extLst>
      <p:ext uri="{BB962C8B-B14F-4D97-AF65-F5344CB8AC3E}">
        <p14:creationId xmlns:p14="http://schemas.microsoft.com/office/powerpoint/2010/main" val="1516842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800" b="1" dirty="0" smtClean="0"/>
              <a:t>Curriculum Redesign</a:t>
            </a:r>
            <a:endParaRPr lang="en-CA" sz="3800" b="1" dirty="0"/>
          </a:p>
        </p:txBody>
      </p:sp>
      <p:sp>
        <p:nvSpPr>
          <p:cNvPr id="3" name="Content Placeholder 2"/>
          <p:cNvSpPr>
            <a:spLocks noGrp="1"/>
          </p:cNvSpPr>
          <p:nvPr>
            <p:ph idx="1"/>
          </p:nvPr>
        </p:nvSpPr>
        <p:spPr>
          <a:xfrm>
            <a:off x="323528" y="1600200"/>
            <a:ext cx="8568952" cy="4133850"/>
          </a:xfrm>
        </p:spPr>
        <p:txBody>
          <a:bodyPr/>
          <a:lstStyle/>
          <a:p>
            <a:pPr>
              <a:spcBef>
                <a:spcPts val="0"/>
              </a:spcBef>
              <a:spcAft>
                <a:spcPts val="500"/>
              </a:spcAft>
            </a:pPr>
            <a:r>
              <a:rPr lang="en-CA" sz="3000" dirty="0" smtClean="0"/>
              <a:t>Be </a:t>
            </a:r>
            <a:r>
              <a:rPr lang="en-CA" sz="3000" dirty="0"/>
              <a:t>more </a:t>
            </a:r>
            <a:r>
              <a:rPr lang="en-CA" sz="3000" dirty="0">
                <a:solidFill>
                  <a:srgbClr val="FFFF00"/>
                </a:solidFill>
              </a:rPr>
              <a:t>accessible</a:t>
            </a:r>
            <a:r>
              <a:rPr lang="en-CA" sz="3000" dirty="0"/>
              <a:t> (</a:t>
            </a:r>
            <a:r>
              <a:rPr lang="en-CA" sz="3000" dirty="0" err="1"/>
              <a:t>eg</a:t>
            </a:r>
            <a:r>
              <a:rPr lang="en-CA" sz="3000" dirty="0"/>
              <a:t>, </a:t>
            </a:r>
            <a:r>
              <a:rPr lang="en-CA" sz="3000" u="sng" dirty="0"/>
              <a:t>digitally</a:t>
            </a:r>
            <a:r>
              <a:rPr lang="en-CA" sz="3000" dirty="0" smtClean="0"/>
              <a:t>)</a:t>
            </a:r>
            <a:endParaRPr lang="en-CA" sz="3000" dirty="0"/>
          </a:p>
          <a:p>
            <a:pPr>
              <a:spcBef>
                <a:spcPts val="0"/>
              </a:spcBef>
              <a:spcAft>
                <a:spcPts val="500"/>
              </a:spcAft>
            </a:pPr>
            <a:r>
              <a:rPr lang="en-CA" sz="3000" dirty="0"/>
              <a:t>Provide for </a:t>
            </a:r>
            <a:r>
              <a:rPr lang="en-CA" sz="3000" dirty="0">
                <a:solidFill>
                  <a:srgbClr val="FFFF00"/>
                </a:solidFill>
              </a:rPr>
              <a:t>greater depth </a:t>
            </a:r>
            <a:r>
              <a:rPr lang="en-CA" sz="3000" dirty="0"/>
              <a:t>of </a:t>
            </a:r>
            <a:r>
              <a:rPr lang="en-CA" sz="3000" dirty="0" smtClean="0"/>
              <a:t>study, less breadth </a:t>
            </a:r>
            <a:endParaRPr lang="en-CA" sz="3000" dirty="0"/>
          </a:p>
          <a:p>
            <a:pPr>
              <a:spcBef>
                <a:spcPts val="0"/>
              </a:spcBef>
              <a:spcAft>
                <a:spcPts val="500"/>
              </a:spcAft>
            </a:pPr>
            <a:r>
              <a:rPr lang="en-CA" sz="3000" dirty="0"/>
              <a:t>Provide supports for a </a:t>
            </a:r>
            <a:r>
              <a:rPr lang="en-CA" sz="3000" dirty="0">
                <a:solidFill>
                  <a:srgbClr val="FFFF00"/>
                </a:solidFill>
              </a:rPr>
              <a:t>balanced</a:t>
            </a:r>
            <a:r>
              <a:rPr lang="en-CA" sz="3000" dirty="0"/>
              <a:t> approach to </a:t>
            </a:r>
            <a:r>
              <a:rPr lang="en-CA" sz="3000" dirty="0" smtClean="0">
                <a:solidFill>
                  <a:srgbClr val="FFFF00"/>
                </a:solidFill>
              </a:rPr>
              <a:t>assessment</a:t>
            </a:r>
            <a:r>
              <a:rPr lang="en-CA" sz="3000" dirty="0" smtClean="0"/>
              <a:t> </a:t>
            </a:r>
            <a:endParaRPr lang="en-CA" sz="3000" dirty="0"/>
          </a:p>
          <a:p>
            <a:pPr>
              <a:spcBef>
                <a:spcPts val="0"/>
              </a:spcBef>
              <a:spcAft>
                <a:spcPts val="500"/>
              </a:spcAft>
            </a:pPr>
            <a:r>
              <a:rPr lang="en-CA" sz="3000" dirty="0"/>
              <a:t>Be </a:t>
            </a:r>
            <a:r>
              <a:rPr lang="en-CA" sz="3000" dirty="0">
                <a:solidFill>
                  <a:srgbClr val="FFFF00"/>
                </a:solidFill>
              </a:rPr>
              <a:t>based on research</a:t>
            </a:r>
            <a:r>
              <a:rPr lang="en-CA" sz="3000" dirty="0"/>
              <a:t> and promising practices for </a:t>
            </a:r>
            <a:r>
              <a:rPr lang="en-CA" sz="3000" dirty="0" smtClean="0"/>
              <a:t>students, </a:t>
            </a:r>
            <a:r>
              <a:rPr lang="en-CA" sz="3000" dirty="0"/>
              <a:t>and </a:t>
            </a:r>
          </a:p>
          <a:p>
            <a:pPr>
              <a:spcBef>
                <a:spcPts val="0"/>
              </a:spcBef>
            </a:pPr>
            <a:r>
              <a:rPr lang="en-CA" sz="3000" dirty="0"/>
              <a:t>Support </a:t>
            </a:r>
            <a:r>
              <a:rPr lang="en-CA" sz="3000" dirty="0">
                <a:solidFill>
                  <a:srgbClr val="FFFF00"/>
                </a:solidFill>
              </a:rPr>
              <a:t>flexible</a:t>
            </a:r>
            <a:r>
              <a:rPr lang="en-CA" sz="3000" dirty="0"/>
              <a:t> </a:t>
            </a:r>
            <a:r>
              <a:rPr lang="en-CA" sz="3000" u="sng" dirty="0"/>
              <a:t>timing, pacing and learning</a:t>
            </a:r>
            <a:r>
              <a:rPr lang="en-CA" sz="3000" dirty="0"/>
              <a:t> </a:t>
            </a:r>
            <a:r>
              <a:rPr lang="en-CA" sz="3000" dirty="0" smtClean="0"/>
              <a:t>environments</a:t>
            </a:r>
            <a:endParaRPr lang="en-CA" sz="3000" dirty="0"/>
          </a:p>
          <a:p>
            <a:endParaRPr lang="en-CA" dirty="0"/>
          </a:p>
        </p:txBody>
      </p:sp>
    </p:spTree>
    <p:extLst>
      <p:ext uri="{BB962C8B-B14F-4D97-AF65-F5344CB8AC3E}">
        <p14:creationId xmlns:p14="http://schemas.microsoft.com/office/powerpoint/2010/main" val="3535898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lstStyle/>
          <a:p>
            <a:r>
              <a:rPr lang="en-CA" sz="3800" b="1" dirty="0" smtClean="0"/>
              <a:t>Curriculum Redesign</a:t>
            </a:r>
            <a:endParaRPr lang="en-CA" sz="3800" b="1" dirty="0"/>
          </a:p>
        </p:txBody>
      </p:sp>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752"/>
            <a:ext cx="9211055"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912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b="1" dirty="0" smtClean="0">
                <a:solidFill>
                  <a:srgbClr val="FFFF00"/>
                </a:solidFill>
              </a:rPr>
              <a:t>A Great School For All</a:t>
            </a:r>
            <a:endParaRPr lang="en-CA" sz="3800" b="1" dirty="0">
              <a:solidFill>
                <a:srgbClr val="FFFF00"/>
              </a:solidFill>
            </a:endParaRPr>
          </a:p>
        </p:txBody>
      </p:sp>
      <p:sp>
        <p:nvSpPr>
          <p:cNvPr id="4" name="Content Placeholder 3"/>
          <p:cNvSpPr>
            <a:spLocks noGrp="1"/>
          </p:cNvSpPr>
          <p:nvPr>
            <p:ph sz="half" idx="1"/>
          </p:nvPr>
        </p:nvSpPr>
        <p:spPr>
          <a:xfrm>
            <a:off x="251520" y="1628800"/>
            <a:ext cx="5088412" cy="4133850"/>
          </a:xfrm>
        </p:spPr>
        <p:txBody>
          <a:bodyPr/>
          <a:lstStyle/>
          <a:p>
            <a:r>
              <a:rPr lang="en-CA" dirty="0" smtClean="0">
                <a:solidFill>
                  <a:srgbClr val="FFFF00"/>
                </a:solidFill>
              </a:rPr>
              <a:t>Part 1:</a:t>
            </a:r>
            <a:r>
              <a:rPr lang="en-CA" dirty="0" smtClean="0">
                <a:solidFill>
                  <a:schemeClr val="bg1"/>
                </a:solidFill>
              </a:rPr>
              <a:t> Broad </a:t>
            </a:r>
            <a:r>
              <a:rPr lang="en-CA" dirty="0">
                <a:solidFill>
                  <a:schemeClr val="bg1"/>
                </a:solidFill>
              </a:rPr>
              <a:t>challenges and opportunities that exist in Alberta with respect to creating great schools for all students </a:t>
            </a:r>
            <a:endParaRPr lang="en-CA" dirty="0" smtClean="0">
              <a:solidFill>
                <a:schemeClr val="bg1"/>
              </a:solidFill>
            </a:endParaRPr>
          </a:p>
          <a:p>
            <a:r>
              <a:rPr lang="en-US" dirty="0" smtClean="0">
                <a:solidFill>
                  <a:srgbClr val="FFFF00"/>
                </a:solidFill>
              </a:rPr>
              <a:t>Part 2:</a:t>
            </a:r>
            <a:r>
              <a:rPr lang="en-US" dirty="0" smtClean="0">
                <a:solidFill>
                  <a:schemeClr val="bg1"/>
                </a:solidFill>
              </a:rPr>
              <a:t> </a:t>
            </a:r>
            <a:r>
              <a:rPr lang="en-CA" dirty="0" smtClean="0">
                <a:solidFill>
                  <a:schemeClr val="bg1"/>
                </a:solidFill>
              </a:rPr>
              <a:t>Identifies </a:t>
            </a:r>
            <a:r>
              <a:rPr lang="en-CA" dirty="0">
                <a:solidFill>
                  <a:schemeClr val="bg1"/>
                </a:solidFill>
              </a:rPr>
              <a:t>12 dimensions of transformation </a:t>
            </a:r>
            <a:endParaRPr lang="en-CA" dirty="0" smtClean="0">
              <a:solidFill>
                <a:schemeClr val="bg1"/>
              </a:solidFill>
            </a:endParaRPr>
          </a:p>
          <a:p>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480775"/>
            <a:ext cx="3318174" cy="4206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4562" y="5301208"/>
            <a:ext cx="5160420" cy="769441"/>
          </a:xfrm>
          <a:prstGeom prst="rect">
            <a:avLst/>
          </a:prstGeom>
        </p:spPr>
        <p:txBody>
          <a:bodyPr wrap="square">
            <a:spAutoFit/>
          </a:bodyPr>
          <a:lstStyle/>
          <a:p>
            <a:r>
              <a:rPr lang="en-CA" sz="1100" dirty="0">
                <a:solidFill>
                  <a:schemeClr val="bg1"/>
                </a:solidFill>
                <a:hlinkClick r:id="rId4"/>
              </a:rPr>
              <a:t>http://</a:t>
            </a:r>
            <a:r>
              <a:rPr lang="en-CA" sz="1100" dirty="0" smtClean="0">
                <a:solidFill>
                  <a:schemeClr val="bg1"/>
                </a:solidFill>
                <a:hlinkClick r:id="rId4"/>
              </a:rPr>
              <a:t>www.teachers.ab.ca/SiteCollectionDocuments/ATA/Publications/Research-Updates/PD-86-26%20A%20Great%20School%20for%20All-Transforming%20Education%20in%20Alberta.pdf</a:t>
            </a:r>
            <a:endParaRPr lang="en-CA" sz="1100" dirty="0" smtClean="0">
              <a:solidFill>
                <a:schemeClr val="bg1"/>
              </a:solidFill>
            </a:endParaRPr>
          </a:p>
          <a:p>
            <a:endParaRPr lang="en-CA" sz="1100" dirty="0">
              <a:solidFill>
                <a:schemeClr val="bg1"/>
              </a:solidFill>
            </a:endParaRPr>
          </a:p>
        </p:txBody>
      </p:sp>
    </p:spTree>
    <p:extLst>
      <p:ext uri="{BB962C8B-B14F-4D97-AF65-F5344CB8AC3E}">
        <p14:creationId xmlns:p14="http://schemas.microsoft.com/office/powerpoint/2010/main" val="4207787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06090"/>
          </a:xfrm>
        </p:spPr>
        <p:txBody>
          <a:bodyPr/>
          <a:lstStyle/>
          <a:p>
            <a:r>
              <a:rPr lang="en-US" b="1" dirty="0"/>
              <a:t>A Great School For All</a:t>
            </a:r>
            <a:endParaRPr lang="en-CA" dirty="0"/>
          </a:p>
        </p:txBody>
      </p:sp>
      <p:sp>
        <p:nvSpPr>
          <p:cNvPr id="6" name="Content Placeholder 5"/>
          <p:cNvSpPr>
            <a:spLocks noGrp="1"/>
          </p:cNvSpPr>
          <p:nvPr>
            <p:ph idx="1"/>
          </p:nvPr>
        </p:nvSpPr>
        <p:spPr>
          <a:xfrm>
            <a:off x="457200" y="1196752"/>
            <a:ext cx="8229600" cy="3240360"/>
          </a:xfrm>
        </p:spPr>
        <p:txBody>
          <a:bodyPr/>
          <a:lstStyle/>
          <a:p>
            <a:r>
              <a:rPr lang="en-US" dirty="0" smtClean="0"/>
              <a:t>Transform one school at a time</a:t>
            </a:r>
          </a:p>
          <a:p>
            <a:r>
              <a:rPr lang="en-US" dirty="0" smtClean="0"/>
              <a:t>Focus on building professional capital</a:t>
            </a:r>
          </a:p>
          <a:p>
            <a:r>
              <a:rPr lang="en-US" dirty="0" smtClean="0"/>
              <a:t>Create a system that supports the work teachers</a:t>
            </a:r>
          </a:p>
          <a:p>
            <a:r>
              <a:rPr lang="en-US" dirty="0" smtClean="0"/>
              <a:t>Support local innovation</a:t>
            </a:r>
          </a:p>
          <a:p>
            <a:endParaRPr lang="en-CA" dirty="0"/>
          </a:p>
        </p:txBody>
      </p:sp>
      <p:sp>
        <p:nvSpPr>
          <p:cNvPr id="7" name="Rectangle 6"/>
          <p:cNvSpPr/>
          <p:nvPr/>
        </p:nvSpPr>
        <p:spPr>
          <a:xfrm>
            <a:off x="899592" y="4221088"/>
            <a:ext cx="7272808" cy="1569660"/>
          </a:xfrm>
          <a:prstGeom prst="rect">
            <a:avLst/>
          </a:prstGeom>
        </p:spPr>
        <p:txBody>
          <a:bodyPr wrap="square">
            <a:spAutoFit/>
          </a:bodyPr>
          <a:lstStyle/>
          <a:p>
            <a:r>
              <a:rPr lang="en-CA" sz="2400" b="1" i="1" dirty="0" smtClean="0">
                <a:solidFill>
                  <a:srgbClr val="FFFF00"/>
                </a:solidFill>
              </a:rPr>
              <a:t>What </a:t>
            </a:r>
            <a:r>
              <a:rPr lang="en-CA" sz="2400" b="1" i="1" dirty="0">
                <a:solidFill>
                  <a:srgbClr val="FFFF00"/>
                </a:solidFill>
              </a:rPr>
              <a:t>is needed is “more local autonomy, more flexibility, more choice, less testing, less content, and less standardization” </a:t>
            </a:r>
            <a:endParaRPr lang="en-CA" sz="2400" b="1" i="1" dirty="0" smtClean="0">
              <a:solidFill>
                <a:srgbClr val="FFFF00"/>
              </a:solidFill>
            </a:endParaRPr>
          </a:p>
          <a:p>
            <a:pPr algn="r"/>
            <a:r>
              <a:rPr lang="en-CA" sz="2400" b="1" dirty="0" smtClean="0">
                <a:solidFill>
                  <a:srgbClr val="FFFF00"/>
                </a:solidFill>
              </a:rPr>
              <a:t>Zhao 2009</a:t>
            </a:r>
            <a:endParaRPr lang="en-CA" sz="2400" b="1" dirty="0">
              <a:solidFill>
                <a:srgbClr val="FFFF00"/>
              </a:solidFill>
            </a:endParaRPr>
          </a:p>
        </p:txBody>
      </p:sp>
    </p:spTree>
    <p:extLst>
      <p:ext uri="{BB962C8B-B14F-4D97-AF65-F5344CB8AC3E}">
        <p14:creationId xmlns:p14="http://schemas.microsoft.com/office/powerpoint/2010/main" val="2780312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ATA Power Point Template COOR-71-1">
  <a:themeElements>
    <a:clrScheme name="COOR71 Design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OR71 Design Template 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OR71 Design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R71 Design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R71 Design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R71 Design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R71 Design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R71 Design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R71 Design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R71 Design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R71 Design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R71 Design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R71 Design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R71 Design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C674F2E592424B9D47C4DD2E2F65D1" ma:contentTypeVersion="2" ma:contentTypeDescription="Create a new document." ma:contentTypeScope="" ma:versionID="c1ff94317942c104ebc53e9f2ff2a6ff">
  <xsd:schema xmlns:xsd="http://www.w3.org/2001/XMLSchema" xmlns:xs="http://www.w3.org/2001/XMLSchema" xmlns:p="http://schemas.microsoft.com/office/2006/metadata/properties" xmlns:ns1="http://schemas.microsoft.com/sharepoint/v3" xmlns:ns2="62588aec-4323-4687-ba3e-9965a62a4df7" targetNamespace="http://schemas.microsoft.com/office/2006/metadata/properties" ma:root="true" ma:fieldsID="f58ab8e24a552a0edebf7541f8ccf69c" ns1:_="" ns2:_="">
    <xsd:import namespace="http://schemas.microsoft.com/sharepoint/v3"/>
    <xsd:import namespace="62588aec-4323-4687-ba3e-9965a62a4df7"/>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588aec-4323-4687-ba3e-9965a62a4df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EACC6E3-B5A9-4E73-B236-585905ECF49C}"/>
</file>

<file path=customXml/itemProps2.xml><?xml version="1.0" encoding="utf-8"?>
<ds:datastoreItem xmlns:ds="http://schemas.openxmlformats.org/officeDocument/2006/customXml" ds:itemID="{B0808EA1-A77E-4A97-86F9-25EE2AC2C866}"/>
</file>

<file path=customXml/itemProps3.xml><?xml version="1.0" encoding="utf-8"?>
<ds:datastoreItem xmlns:ds="http://schemas.openxmlformats.org/officeDocument/2006/customXml" ds:itemID="{9A74F076-79C0-4ADF-9804-CF80F682AF91}"/>
</file>

<file path=docProps/app.xml><?xml version="1.0" encoding="utf-8"?>
<Properties xmlns="http://schemas.openxmlformats.org/officeDocument/2006/extended-properties" xmlns:vt="http://schemas.openxmlformats.org/officeDocument/2006/docPropsVTypes">
  <Template>ATA Power Point Template COOR-71-1</Template>
  <TotalTime>4044</TotalTime>
  <Words>1542</Words>
  <Application>Microsoft Office PowerPoint</Application>
  <PresentationFormat>On-screen Show (4:3)</PresentationFormat>
  <Paragraphs>197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ATA Power Point Template COOR-71-1</vt:lpstr>
      <vt:lpstr>PowerPoint Presentation</vt:lpstr>
      <vt:lpstr>To Access or Download This Presentation</vt:lpstr>
      <vt:lpstr>Welcome/Table Discussion</vt:lpstr>
      <vt:lpstr>Alberta Education</vt:lpstr>
      <vt:lpstr>Curriculum Redesign</vt:lpstr>
      <vt:lpstr>Curriculum Redesign</vt:lpstr>
      <vt:lpstr>Curriculum Redesign</vt:lpstr>
      <vt:lpstr>A Great School For All</vt:lpstr>
      <vt:lpstr>A Great School For All</vt:lpstr>
      <vt:lpstr>Inclusive Education</vt:lpstr>
      <vt:lpstr>School Technologies </vt:lpstr>
      <vt:lpstr>2012/2013 Programs of Study –  Links and Schedules</vt:lpstr>
      <vt:lpstr>Education Updates</vt:lpstr>
      <vt:lpstr>Connection</vt:lpstr>
      <vt:lpstr>Education Partner Links</vt:lpstr>
      <vt:lpstr>Provincial Consortia</vt:lpstr>
    </vt:vector>
  </TitlesOfParts>
  <Company>The Alberta Teachers'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Podlosky</dc:creator>
  <cp:lastModifiedBy>Michael Podlosky</cp:lastModifiedBy>
  <cp:revision>205</cp:revision>
  <cp:lastPrinted>2012-10-19T16:18:27Z</cp:lastPrinted>
  <dcterms:created xsi:type="dcterms:W3CDTF">2010-10-14T15:51:44Z</dcterms:created>
  <dcterms:modified xsi:type="dcterms:W3CDTF">2012-10-19T18:37:59Z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0x0101001CC674F2E592424B9D47C4DD2E2F65D1</vt:lpwstr>
  </property>
</Properties>
</file>